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Lst>
  <p:sldIdLst>
    <p:sldId id="257" r:id="rId5"/>
    <p:sldId id="258" r:id="rId6"/>
    <p:sldId id="259" r:id="rId7"/>
    <p:sldId id="262" r:id="rId8"/>
    <p:sldId id="264" r:id="rId9"/>
    <p:sldId id="260" r:id="rId10"/>
    <p:sldId id="278" r:id="rId11"/>
    <p:sldId id="261" r:id="rId12"/>
    <p:sldId id="270" r:id="rId13"/>
    <p:sldId id="277" r:id="rId14"/>
    <p:sldId id="279" r:id="rId15"/>
    <p:sldId id="282" r:id="rId16"/>
  </p:sldIdLst>
  <p:sldSz cx="6119813" cy="4319588"/>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E4B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B002757-92BA-8E0C-0B00-D4F0467CB4DA}" v="748" dt="2026-07-23T15:34:50.05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4286"/>
    <p:restoredTop sz="94676"/>
  </p:normalViewPr>
  <p:slideViewPr>
    <p:cSldViewPr snapToGrid="0">
      <p:cViewPr varScale="1">
        <p:scale>
          <a:sx n="144" d="100"/>
          <a:sy n="144" d="100"/>
        </p:scale>
        <p:origin x="546"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21"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8986" y="706933"/>
            <a:ext cx="5201841" cy="1503857"/>
          </a:xfrm>
        </p:spPr>
        <p:txBody>
          <a:bodyPr anchor="b"/>
          <a:lstStyle>
            <a:lvl1pPr algn="ctr">
              <a:defRPr sz="3779"/>
            </a:lvl1pPr>
          </a:lstStyle>
          <a:p>
            <a:r>
              <a:rPr lang="en-GB"/>
              <a:t>Click to edit Master title style</a:t>
            </a:r>
            <a:endParaRPr lang="en-US" dirty="0"/>
          </a:p>
        </p:txBody>
      </p:sp>
      <p:sp>
        <p:nvSpPr>
          <p:cNvPr id="3" name="Subtitle 2"/>
          <p:cNvSpPr>
            <a:spLocks noGrp="1"/>
          </p:cNvSpPr>
          <p:nvPr>
            <p:ph type="subTitle" idx="1"/>
          </p:nvPr>
        </p:nvSpPr>
        <p:spPr>
          <a:xfrm>
            <a:off x="764977" y="2268784"/>
            <a:ext cx="4589860" cy="1042900"/>
          </a:xfrm>
        </p:spPr>
        <p:txBody>
          <a:bodyPr/>
          <a:lstStyle>
            <a:lvl1pPr marL="0" indent="0" algn="ctr">
              <a:buNone/>
              <a:defRPr sz="1512"/>
            </a:lvl1pPr>
            <a:lvl2pPr marL="287990" indent="0" algn="ctr">
              <a:buNone/>
              <a:defRPr sz="1260"/>
            </a:lvl2pPr>
            <a:lvl3pPr marL="575981" indent="0" algn="ctr">
              <a:buNone/>
              <a:defRPr sz="1134"/>
            </a:lvl3pPr>
            <a:lvl4pPr marL="863971" indent="0" algn="ctr">
              <a:buNone/>
              <a:defRPr sz="1008"/>
            </a:lvl4pPr>
            <a:lvl5pPr marL="1151961" indent="0" algn="ctr">
              <a:buNone/>
              <a:defRPr sz="1008"/>
            </a:lvl5pPr>
            <a:lvl6pPr marL="1439951" indent="0" algn="ctr">
              <a:buNone/>
              <a:defRPr sz="1008"/>
            </a:lvl6pPr>
            <a:lvl7pPr marL="1727942" indent="0" algn="ctr">
              <a:buNone/>
              <a:defRPr sz="1008"/>
            </a:lvl7pPr>
            <a:lvl8pPr marL="2015932" indent="0" algn="ctr">
              <a:buNone/>
              <a:defRPr sz="1008"/>
            </a:lvl8pPr>
            <a:lvl9pPr marL="2303922" indent="0" algn="ctr">
              <a:buNone/>
              <a:defRPr sz="1008"/>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4037304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32371104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17550" y="1076899"/>
            <a:ext cx="5278339" cy="1796828"/>
          </a:xfrm>
        </p:spPr>
        <p:txBody>
          <a:bodyPr anchor="b"/>
          <a:lstStyle>
            <a:lvl1pPr>
              <a:defRPr sz="3779"/>
            </a:lvl1pPr>
          </a:lstStyle>
          <a:p>
            <a:r>
              <a:rPr lang="en-GB"/>
              <a:t>Click to edit Master title style</a:t>
            </a:r>
            <a:endParaRPr lang="en-US" dirty="0"/>
          </a:p>
        </p:txBody>
      </p:sp>
      <p:sp>
        <p:nvSpPr>
          <p:cNvPr id="3" name="Text Placeholder 2"/>
          <p:cNvSpPr>
            <a:spLocks noGrp="1"/>
          </p:cNvSpPr>
          <p:nvPr>
            <p:ph type="body" idx="1"/>
          </p:nvPr>
        </p:nvSpPr>
        <p:spPr>
          <a:xfrm>
            <a:off x="417550" y="2890725"/>
            <a:ext cx="5278339" cy="944910"/>
          </a:xfrm>
        </p:spPr>
        <p:txBody>
          <a:bodyPr/>
          <a:lstStyle>
            <a:lvl1pPr marL="0" indent="0">
              <a:buNone/>
              <a:defRPr sz="1512">
                <a:solidFill>
                  <a:schemeClr val="tx1">
                    <a:tint val="82000"/>
                  </a:schemeClr>
                </a:solidFill>
              </a:defRPr>
            </a:lvl1pPr>
            <a:lvl2pPr marL="287990" indent="0">
              <a:buNone/>
              <a:defRPr sz="1260">
                <a:solidFill>
                  <a:schemeClr val="tx1">
                    <a:tint val="82000"/>
                  </a:schemeClr>
                </a:solidFill>
              </a:defRPr>
            </a:lvl2pPr>
            <a:lvl3pPr marL="575981" indent="0">
              <a:buNone/>
              <a:defRPr sz="1134">
                <a:solidFill>
                  <a:schemeClr val="tx1">
                    <a:tint val="82000"/>
                  </a:schemeClr>
                </a:solidFill>
              </a:defRPr>
            </a:lvl3pPr>
            <a:lvl4pPr marL="863971" indent="0">
              <a:buNone/>
              <a:defRPr sz="1008">
                <a:solidFill>
                  <a:schemeClr val="tx1">
                    <a:tint val="82000"/>
                  </a:schemeClr>
                </a:solidFill>
              </a:defRPr>
            </a:lvl4pPr>
            <a:lvl5pPr marL="1151961" indent="0">
              <a:buNone/>
              <a:defRPr sz="1008">
                <a:solidFill>
                  <a:schemeClr val="tx1">
                    <a:tint val="82000"/>
                  </a:schemeClr>
                </a:solidFill>
              </a:defRPr>
            </a:lvl5pPr>
            <a:lvl6pPr marL="1439951" indent="0">
              <a:buNone/>
              <a:defRPr sz="1008">
                <a:solidFill>
                  <a:schemeClr val="tx1">
                    <a:tint val="82000"/>
                  </a:schemeClr>
                </a:solidFill>
              </a:defRPr>
            </a:lvl6pPr>
            <a:lvl7pPr marL="1727942" indent="0">
              <a:buNone/>
              <a:defRPr sz="1008">
                <a:solidFill>
                  <a:schemeClr val="tx1">
                    <a:tint val="82000"/>
                  </a:schemeClr>
                </a:solidFill>
              </a:defRPr>
            </a:lvl7pPr>
            <a:lvl8pPr marL="2015932" indent="0">
              <a:buNone/>
              <a:defRPr sz="1008">
                <a:solidFill>
                  <a:schemeClr val="tx1">
                    <a:tint val="82000"/>
                  </a:schemeClr>
                </a:solidFill>
              </a:defRPr>
            </a:lvl8pPr>
            <a:lvl9pPr marL="2303922" indent="0">
              <a:buNone/>
              <a:defRPr sz="1008">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40188584-4114-2146-872C-B3F5720A8DA5}" type="datetimeFigureOut">
              <a:rPr lang="en-US" smtClean="0"/>
              <a:t>7/23/2026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466953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420737"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3098155"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40188584-4114-2146-872C-B3F5720A8DA5}" type="datetimeFigureOut">
              <a:rPr lang="en-US" smtClean="0"/>
              <a:t>7/23/2026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2276608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21534" y="229979"/>
            <a:ext cx="5278339" cy="834921"/>
          </a:xfrm>
        </p:spPr>
        <p:txBody>
          <a:bodyPr/>
          <a:lstStyle/>
          <a:p>
            <a:r>
              <a:rPr lang="en-GB"/>
              <a:t>Click to edit Master title style</a:t>
            </a:r>
            <a:endParaRPr lang="en-US" dirty="0"/>
          </a:p>
        </p:txBody>
      </p:sp>
      <p:sp>
        <p:nvSpPr>
          <p:cNvPr id="3" name="Text Placeholder 2"/>
          <p:cNvSpPr>
            <a:spLocks noGrp="1"/>
          </p:cNvSpPr>
          <p:nvPr>
            <p:ph type="body" idx="1"/>
          </p:nvPr>
        </p:nvSpPr>
        <p:spPr>
          <a:xfrm>
            <a:off x="421535" y="1058899"/>
            <a:ext cx="2588967"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4" name="Content Placeholder 3"/>
          <p:cNvSpPr>
            <a:spLocks noGrp="1"/>
          </p:cNvSpPr>
          <p:nvPr>
            <p:ph sz="half" idx="2"/>
          </p:nvPr>
        </p:nvSpPr>
        <p:spPr>
          <a:xfrm>
            <a:off x="421535" y="1577849"/>
            <a:ext cx="2588967"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3098155" y="1058899"/>
            <a:ext cx="2601718"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6" name="Content Placeholder 5"/>
          <p:cNvSpPr>
            <a:spLocks noGrp="1"/>
          </p:cNvSpPr>
          <p:nvPr>
            <p:ph sz="quarter" idx="4"/>
          </p:nvPr>
        </p:nvSpPr>
        <p:spPr>
          <a:xfrm>
            <a:off x="3098155" y="1577849"/>
            <a:ext cx="2601718"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40188584-4114-2146-872C-B3F5720A8DA5}" type="datetimeFigureOut">
              <a:rPr lang="en-US" smtClean="0"/>
              <a:t>7/23/2026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809083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40188584-4114-2146-872C-B3F5720A8DA5}" type="datetimeFigureOut">
              <a:rPr lang="en-US" smtClean="0"/>
              <a:t>7/23/2026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7404099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0188584-4114-2146-872C-B3F5720A8DA5}" type="datetimeFigureOut">
              <a:rPr lang="en-US" smtClean="0"/>
              <a:t>7/23/2026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65728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Content Placeholder 2"/>
          <p:cNvSpPr>
            <a:spLocks noGrp="1"/>
          </p:cNvSpPr>
          <p:nvPr>
            <p:ph idx="1"/>
          </p:nvPr>
        </p:nvSpPr>
        <p:spPr>
          <a:xfrm>
            <a:off x="2601718" y="621942"/>
            <a:ext cx="3098155" cy="3069707"/>
          </a:xfrm>
        </p:spPr>
        <p:txBody>
          <a:bodyPr/>
          <a:lstStyle>
            <a:lvl1pPr>
              <a:defRPr sz="2016"/>
            </a:lvl1pPr>
            <a:lvl2pPr>
              <a:defRPr sz="1764"/>
            </a:lvl2pPr>
            <a:lvl3pPr>
              <a:defRPr sz="1512"/>
            </a:lvl3pPr>
            <a:lvl4pPr>
              <a:defRPr sz="1260"/>
            </a:lvl4pPr>
            <a:lvl5pPr>
              <a:defRPr sz="1260"/>
            </a:lvl5pPr>
            <a:lvl6pPr>
              <a:defRPr sz="1260"/>
            </a:lvl6pPr>
            <a:lvl7pPr>
              <a:defRPr sz="1260"/>
            </a:lvl7pPr>
            <a:lvl8pPr>
              <a:defRPr sz="1260"/>
            </a:lvl8pPr>
            <a:lvl9pPr>
              <a:defRPr sz="126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7/23/2026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752699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Picture Placeholder 2"/>
          <p:cNvSpPr>
            <a:spLocks noGrp="1" noChangeAspect="1"/>
          </p:cNvSpPr>
          <p:nvPr>
            <p:ph type="pic" idx="1"/>
          </p:nvPr>
        </p:nvSpPr>
        <p:spPr>
          <a:xfrm>
            <a:off x="2601718" y="621942"/>
            <a:ext cx="3098155" cy="3069707"/>
          </a:xfrm>
        </p:spPr>
        <p:txBody>
          <a:bodyPr anchor="t"/>
          <a:lstStyle>
            <a:lvl1pPr marL="0" indent="0">
              <a:buNone/>
              <a:defRPr sz="2016"/>
            </a:lvl1pPr>
            <a:lvl2pPr marL="287990" indent="0">
              <a:buNone/>
              <a:defRPr sz="1764"/>
            </a:lvl2pPr>
            <a:lvl3pPr marL="575981" indent="0">
              <a:buNone/>
              <a:defRPr sz="1512"/>
            </a:lvl3pPr>
            <a:lvl4pPr marL="863971" indent="0">
              <a:buNone/>
              <a:defRPr sz="1260"/>
            </a:lvl4pPr>
            <a:lvl5pPr marL="1151961" indent="0">
              <a:buNone/>
              <a:defRPr sz="1260"/>
            </a:lvl5pPr>
            <a:lvl6pPr marL="1439951" indent="0">
              <a:buNone/>
              <a:defRPr sz="1260"/>
            </a:lvl6pPr>
            <a:lvl7pPr marL="1727942" indent="0">
              <a:buNone/>
              <a:defRPr sz="1260"/>
            </a:lvl7pPr>
            <a:lvl8pPr marL="2015932" indent="0">
              <a:buNone/>
              <a:defRPr sz="1260"/>
            </a:lvl8pPr>
            <a:lvl9pPr marL="2303922" indent="0">
              <a:buNone/>
              <a:defRPr sz="1260"/>
            </a:lvl9pPr>
          </a:lstStyle>
          <a:p>
            <a:r>
              <a:rPr lang="en-GB"/>
              <a:t>Click icon to add picture</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7/23/2026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30914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0123719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379491" y="229978"/>
            <a:ext cx="1319585" cy="3660651"/>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420738" y="229978"/>
            <a:ext cx="3882256" cy="3660651"/>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4823456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20737" y="229979"/>
            <a:ext cx="5278339" cy="834921"/>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420737" y="1149890"/>
            <a:ext cx="5278339" cy="274073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420737" y="4003619"/>
            <a:ext cx="1376958" cy="229978"/>
          </a:xfrm>
          <a:prstGeom prst="rect">
            <a:avLst/>
          </a:prstGeom>
        </p:spPr>
        <p:txBody>
          <a:bodyPr vert="horz" lIns="91440" tIns="45720" rIns="91440" bIns="45720" rtlCol="0" anchor="ctr"/>
          <a:lstStyle>
            <a:lvl1pPr algn="l">
              <a:defRPr sz="756">
                <a:solidFill>
                  <a:schemeClr val="tx1">
                    <a:tint val="82000"/>
                  </a:schemeClr>
                </a:solidFill>
              </a:defRPr>
            </a:lvl1pPr>
          </a:lstStyle>
          <a:p>
            <a:fld id="{40188584-4114-2146-872C-B3F5720A8DA5}" type="datetimeFigureOut">
              <a:rPr lang="en-US" smtClean="0"/>
              <a:t>7/23/2026</a:t>
            </a:fld>
            <a:endParaRPr lang="en-US"/>
          </a:p>
        </p:txBody>
      </p:sp>
      <p:sp>
        <p:nvSpPr>
          <p:cNvPr id="5" name="Footer Placeholder 4"/>
          <p:cNvSpPr>
            <a:spLocks noGrp="1"/>
          </p:cNvSpPr>
          <p:nvPr>
            <p:ph type="ftr" sz="quarter" idx="3"/>
          </p:nvPr>
        </p:nvSpPr>
        <p:spPr>
          <a:xfrm>
            <a:off x="2027188" y="4003619"/>
            <a:ext cx="2065437" cy="229978"/>
          </a:xfrm>
          <a:prstGeom prst="rect">
            <a:avLst/>
          </a:prstGeom>
        </p:spPr>
        <p:txBody>
          <a:bodyPr vert="horz" lIns="91440" tIns="45720" rIns="91440" bIns="45720" rtlCol="0" anchor="ctr"/>
          <a:lstStyle>
            <a:lvl1pPr algn="ctr">
              <a:defRPr sz="756">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4322118" y="4003619"/>
            <a:ext cx="1376958" cy="229978"/>
          </a:xfrm>
          <a:prstGeom prst="rect">
            <a:avLst/>
          </a:prstGeom>
        </p:spPr>
        <p:txBody>
          <a:bodyPr vert="horz" lIns="91440" tIns="45720" rIns="91440" bIns="45720" rtlCol="0" anchor="ctr"/>
          <a:lstStyle>
            <a:lvl1pPr algn="r">
              <a:defRPr sz="756">
                <a:solidFill>
                  <a:schemeClr val="tx1">
                    <a:tint val="82000"/>
                  </a:schemeClr>
                </a:solidFill>
              </a:defRPr>
            </a:lvl1pPr>
          </a:lstStyle>
          <a:p>
            <a:fld id="{2690A8C1-0D60-A440-BB24-01B9C05B32CA}" type="slidenum">
              <a:rPr lang="en-US" smtClean="0"/>
              <a:t>‹#›</a:t>
            </a:fld>
            <a:endParaRPr lang="en-US"/>
          </a:p>
        </p:txBody>
      </p:sp>
    </p:spTree>
    <p:extLst>
      <p:ext uri="{BB962C8B-B14F-4D97-AF65-F5344CB8AC3E}">
        <p14:creationId xmlns:p14="http://schemas.microsoft.com/office/powerpoint/2010/main" val="353924400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575981" rtl="0" eaLnBrk="1" latinLnBrk="0" hangingPunct="1">
        <a:lnSpc>
          <a:spcPct val="90000"/>
        </a:lnSpc>
        <a:spcBef>
          <a:spcPct val="0"/>
        </a:spcBef>
        <a:buNone/>
        <a:defRPr sz="2772" kern="1200">
          <a:solidFill>
            <a:schemeClr val="tx1"/>
          </a:solidFill>
          <a:latin typeface="+mj-lt"/>
          <a:ea typeface="+mj-ea"/>
          <a:cs typeface="+mj-cs"/>
        </a:defRPr>
      </a:lvl1pPr>
    </p:titleStyle>
    <p:bodyStyle>
      <a:lvl1pPr marL="143995" indent="-143995" algn="l" defTabSz="575981" rtl="0" eaLnBrk="1" latinLnBrk="0" hangingPunct="1">
        <a:lnSpc>
          <a:spcPct val="90000"/>
        </a:lnSpc>
        <a:spcBef>
          <a:spcPts val="630"/>
        </a:spcBef>
        <a:buFont typeface="Arial" panose="020B0604020202020204" pitchFamily="34" charset="0"/>
        <a:buChar char="•"/>
        <a:defRPr sz="1764" kern="1200">
          <a:solidFill>
            <a:schemeClr val="tx1"/>
          </a:solidFill>
          <a:latin typeface="+mn-lt"/>
          <a:ea typeface="+mn-ea"/>
          <a:cs typeface="+mn-cs"/>
        </a:defRPr>
      </a:lvl1pPr>
      <a:lvl2pPr marL="431985" indent="-143995" algn="l" defTabSz="575981" rtl="0" eaLnBrk="1" latinLnBrk="0" hangingPunct="1">
        <a:lnSpc>
          <a:spcPct val="90000"/>
        </a:lnSpc>
        <a:spcBef>
          <a:spcPts val="315"/>
        </a:spcBef>
        <a:buFont typeface="Arial" panose="020B0604020202020204" pitchFamily="34" charset="0"/>
        <a:buChar char="•"/>
        <a:defRPr sz="1512" kern="1200">
          <a:solidFill>
            <a:schemeClr val="tx1"/>
          </a:solidFill>
          <a:latin typeface="+mn-lt"/>
          <a:ea typeface="+mn-ea"/>
          <a:cs typeface="+mn-cs"/>
        </a:defRPr>
      </a:lvl2pPr>
      <a:lvl3pPr marL="719976" indent="-143995" algn="l" defTabSz="575981" rtl="0" eaLnBrk="1" latinLnBrk="0" hangingPunct="1">
        <a:lnSpc>
          <a:spcPct val="90000"/>
        </a:lnSpc>
        <a:spcBef>
          <a:spcPts val="315"/>
        </a:spcBef>
        <a:buFont typeface="Arial" panose="020B0604020202020204" pitchFamily="34" charset="0"/>
        <a:buChar char="•"/>
        <a:defRPr sz="1260" kern="1200">
          <a:solidFill>
            <a:schemeClr val="tx1"/>
          </a:solidFill>
          <a:latin typeface="+mn-lt"/>
          <a:ea typeface="+mn-ea"/>
          <a:cs typeface="+mn-cs"/>
        </a:defRPr>
      </a:lvl3pPr>
      <a:lvl4pPr marL="100796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4pPr>
      <a:lvl5pPr marL="129595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5pPr>
      <a:lvl6pPr marL="158394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6pPr>
      <a:lvl7pPr marL="187193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7pPr>
      <a:lvl8pPr marL="215992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8pPr>
      <a:lvl9pPr marL="244791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9pPr>
    </p:bodyStyle>
    <p:otherStyle>
      <a:defPPr>
        <a:defRPr lang="en-US"/>
      </a:defPPr>
      <a:lvl1pPr marL="0" algn="l" defTabSz="575981" rtl="0" eaLnBrk="1" latinLnBrk="0" hangingPunct="1">
        <a:defRPr sz="1134" kern="1200">
          <a:solidFill>
            <a:schemeClr val="tx1"/>
          </a:solidFill>
          <a:latin typeface="+mn-lt"/>
          <a:ea typeface="+mn-ea"/>
          <a:cs typeface="+mn-cs"/>
        </a:defRPr>
      </a:lvl1pPr>
      <a:lvl2pPr marL="287990" algn="l" defTabSz="575981" rtl="0" eaLnBrk="1" latinLnBrk="0" hangingPunct="1">
        <a:defRPr sz="1134" kern="1200">
          <a:solidFill>
            <a:schemeClr val="tx1"/>
          </a:solidFill>
          <a:latin typeface="+mn-lt"/>
          <a:ea typeface="+mn-ea"/>
          <a:cs typeface="+mn-cs"/>
        </a:defRPr>
      </a:lvl2pPr>
      <a:lvl3pPr marL="575981" algn="l" defTabSz="575981" rtl="0" eaLnBrk="1" latinLnBrk="0" hangingPunct="1">
        <a:defRPr sz="1134" kern="1200">
          <a:solidFill>
            <a:schemeClr val="tx1"/>
          </a:solidFill>
          <a:latin typeface="+mn-lt"/>
          <a:ea typeface="+mn-ea"/>
          <a:cs typeface="+mn-cs"/>
        </a:defRPr>
      </a:lvl3pPr>
      <a:lvl4pPr marL="863971" algn="l" defTabSz="575981" rtl="0" eaLnBrk="1" latinLnBrk="0" hangingPunct="1">
        <a:defRPr sz="1134" kern="1200">
          <a:solidFill>
            <a:schemeClr val="tx1"/>
          </a:solidFill>
          <a:latin typeface="+mn-lt"/>
          <a:ea typeface="+mn-ea"/>
          <a:cs typeface="+mn-cs"/>
        </a:defRPr>
      </a:lvl4pPr>
      <a:lvl5pPr marL="1151961" algn="l" defTabSz="575981" rtl="0" eaLnBrk="1" latinLnBrk="0" hangingPunct="1">
        <a:defRPr sz="1134" kern="1200">
          <a:solidFill>
            <a:schemeClr val="tx1"/>
          </a:solidFill>
          <a:latin typeface="+mn-lt"/>
          <a:ea typeface="+mn-ea"/>
          <a:cs typeface="+mn-cs"/>
        </a:defRPr>
      </a:lvl5pPr>
      <a:lvl6pPr marL="1439951" algn="l" defTabSz="575981" rtl="0" eaLnBrk="1" latinLnBrk="0" hangingPunct="1">
        <a:defRPr sz="1134" kern="1200">
          <a:solidFill>
            <a:schemeClr val="tx1"/>
          </a:solidFill>
          <a:latin typeface="+mn-lt"/>
          <a:ea typeface="+mn-ea"/>
          <a:cs typeface="+mn-cs"/>
        </a:defRPr>
      </a:lvl6pPr>
      <a:lvl7pPr marL="1727942" algn="l" defTabSz="575981" rtl="0" eaLnBrk="1" latinLnBrk="0" hangingPunct="1">
        <a:defRPr sz="1134" kern="1200">
          <a:solidFill>
            <a:schemeClr val="tx1"/>
          </a:solidFill>
          <a:latin typeface="+mn-lt"/>
          <a:ea typeface="+mn-ea"/>
          <a:cs typeface="+mn-cs"/>
        </a:defRPr>
      </a:lvl7pPr>
      <a:lvl8pPr marL="2015932" algn="l" defTabSz="575981" rtl="0" eaLnBrk="1" latinLnBrk="0" hangingPunct="1">
        <a:defRPr sz="1134" kern="1200">
          <a:solidFill>
            <a:schemeClr val="tx1"/>
          </a:solidFill>
          <a:latin typeface="+mn-lt"/>
          <a:ea typeface="+mn-ea"/>
          <a:cs typeface="+mn-cs"/>
        </a:defRPr>
      </a:lvl8pPr>
      <a:lvl9pPr marL="2303922" algn="l" defTabSz="575981" rtl="0" eaLnBrk="1" latinLnBrk="0" hangingPunct="1">
        <a:defRPr sz="113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https://www.gov.uk/government/publications/pe-and-sport-premium-for-primary-schools" TargetMode="External"/><Relationship Id="rId2" Type="http://schemas.openxmlformats.org/officeDocument/2006/relationships/image" Target="../media/image2.jpg"/><Relationship Id="rId1" Type="http://schemas.openxmlformats.org/officeDocument/2006/relationships/slideLayout" Target="../slideLayouts/slideLayout1.xml"/><Relationship Id="rId4" Type="http://schemas.openxmlformats.org/officeDocument/2006/relationships/hyperlink" Target="https://www.gov.uk/government/publications/pe-and-sport-premium-conditions-of-grant-2025-to-2026"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ollage of children playing basketball&#10;&#10;AI-generated content may be incorrect.">
            <a:extLst>
              <a:ext uri="{FF2B5EF4-FFF2-40B4-BE49-F238E27FC236}">
                <a16:creationId xmlns:a16="http://schemas.microsoft.com/office/drawing/2014/main" id="{652499ED-E288-CEDF-2747-6811C7508FA6}"/>
              </a:ext>
            </a:extLst>
          </p:cNvPr>
          <p:cNvPicPr>
            <a:picLocks noChangeAspect="1"/>
          </p:cNvPicPr>
          <p:nvPr/>
        </p:nvPicPr>
        <p:blipFill>
          <a:blip r:embed="rId2"/>
          <a:stretch>
            <a:fillRect/>
          </a:stretch>
        </p:blipFill>
        <p:spPr>
          <a:xfrm>
            <a:off x="4333" y="0"/>
            <a:ext cx="6111146" cy="4319588"/>
          </a:xfrm>
          <a:prstGeom prst="rect">
            <a:avLst/>
          </a:prstGeom>
        </p:spPr>
      </p:pic>
    </p:spTree>
    <p:extLst>
      <p:ext uri="{BB962C8B-B14F-4D97-AF65-F5344CB8AC3E}">
        <p14:creationId xmlns:p14="http://schemas.microsoft.com/office/powerpoint/2010/main" val="15453576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C66DBE-18A7-A19C-92D3-CC996F62974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CAAD77C-C201-D385-6F94-B57DFA3AC955}"/>
              </a:ext>
            </a:extLst>
          </p:cNvPr>
          <p:cNvPicPr>
            <a:picLocks noChangeAspect="1"/>
          </p:cNvPicPr>
          <p:nvPr/>
        </p:nvPicPr>
        <p:blipFill>
          <a:blip r:embed="rId2"/>
          <a:stretch>
            <a:fillRect/>
          </a:stretch>
        </p:blipFill>
        <p:spPr>
          <a:xfrm>
            <a:off x="0" y="-2948"/>
            <a:ext cx="6154057" cy="4325484"/>
          </a:xfrm>
          <a:prstGeom prst="rect">
            <a:avLst/>
          </a:prstGeom>
        </p:spPr>
      </p:pic>
      <p:sp>
        <p:nvSpPr>
          <p:cNvPr id="2" name="TextBox 1">
            <a:extLst>
              <a:ext uri="{FF2B5EF4-FFF2-40B4-BE49-F238E27FC236}">
                <a16:creationId xmlns:a16="http://schemas.microsoft.com/office/drawing/2014/main" id="{D74AD989-60DA-E3F8-4931-F4AB2DA34FC1}"/>
              </a:ext>
            </a:extLst>
          </p:cNvPr>
          <p:cNvSpPr txBox="1"/>
          <p:nvPr/>
        </p:nvSpPr>
        <p:spPr>
          <a:xfrm>
            <a:off x="241825" y="211597"/>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PE and sport premium monitoring and tracking form</a:t>
            </a:r>
            <a:r>
              <a:rPr lang="en-GB" sz="1200" b="1" dirty="0">
                <a:latin typeface="Calibri" panose="020F0502020204030204" pitchFamily="34" charset="0"/>
                <a:cs typeface="Calibri" panose="020F0502020204030204" pitchFamily="34" charset="0"/>
              </a:rPr>
              <a:t> </a:t>
            </a:r>
            <a:endParaRPr lang="en-US" sz="1200" b="1" dirty="0">
              <a:latin typeface="Calibri" panose="020F0502020204030204" pitchFamily="34" charset="0"/>
              <a:cs typeface="Calibri" panose="020F0502020204030204" pitchFamily="34" charset="0"/>
            </a:endParaRPr>
          </a:p>
        </p:txBody>
      </p:sp>
      <p:sp>
        <p:nvSpPr>
          <p:cNvPr id="6" name="Text Box 2">
            <a:extLst>
              <a:ext uri="{FF2B5EF4-FFF2-40B4-BE49-F238E27FC236}">
                <a16:creationId xmlns:a16="http://schemas.microsoft.com/office/drawing/2014/main" id="{E75BBE26-0E13-8E2A-5BAF-A450B00A85BD}"/>
              </a:ext>
            </a:extLst>
          </p:cNvPr>
          <p:cNvSpPr txBox="1">
            <a:spLocks noChangeArrowheads="1"/>
          </p:cNvSpPr>
          <p:nvPr/>
        </p:nvSpPr>
        <p:spPr bwMode="auto">
          <a:xfrm>
            <a:off x="241825" y="693328"/>
            <a:ext cx="5787500" cy="3424476"/>
          </a:xfrm>
          <a:prstGeom prst="rect">
            <a:avLst/>
          </a:prstGeom>
          <a:solidFill>
            <a:srgbClr val="FFFFFF"/>
          </a:solidFill>
          <a:ln w="9525">
            <a:solidFill>
              <a:schemeClr val="bg1"/>
            </a:solidFill>
            <a:miter lim="800000"/>
            <a:headEnd/>
            <a:tailEnd/>
          </a:ln>
        </p:spPr>
        <p:txBody>
          <a:bodyPr rot="0" vert="horz" wrap="square" lIns="91440" tIns="45720" rIns="91440" bIns="45720" anchor="t" anchorCtr="0">
            <a:noAutofit/>
          </a:bodyPr>
          <a:lstStyle/>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It is intended that this template should be used as preparation for the completion of the statutory DfE PE and sport premium digital expenditure reporting return. You can upload data (including swimming) from this template onto this platform once it becomes accessible.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The template is a working document that you can amend and update during the year.</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Before you decide how you are going to use the funding for this academic year you should reflect and evaluate the impact of your use of you PE and sport premium funding in 2024/25.</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should use your evaluation of last year’s funding to help you decide what to do this academic year, how you will do it, and what impact you expect it to have.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All spending of the funding must conform with the terms outlined in the conditions of grant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The summative digital expenditure reporting from June 2026 will continue to include swimming and water safety information. PE and sport premium funding can be used to provide top-up lessons, where necessary, to ensure pupils meet national curriculum swimming requirements</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To ensure funding is used effectively and based on your school’s needs; guidance and examples of best practice across schools can be found here.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must use the funding to make additional and sustainable improvements to the PE and sport in your school.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must develop and add to the PESSPA activities that your school already offers.</a:t>
            </a:r>
          </a:p>
          <a:p>
            <a:pPr marR="312420">
              <a:lnSpc>
                <a:spcPct val="124000"/>
              </a:lnSpc>
              <a:spcBef>
                <a:spcPts val="5"/>
              </a:spcBef>
              <a:buNone/>
            </a:pPr>
            <a:endParaRPr lang="en-GB" sz="850" dirty="0">
              <a:effectLst/>
              <a:latin typeface="Calibri" panose="020F0502020204030204" pitchFamily="34" charset="0"/>
              <a:ea typeface="Calibri" panose="020F0502020204030204" pitchFamily="34" charset="0"/>
              <a:cs typeface="Calibri" panose="020F0502020204030204" pitchFamily="34" charset="0"/>
            </a:endParaRPr>
          </a:p>
          <a:p>
            <a:pPr marL="73025" marR="312420">
              <a:lnSpc>
                <a:spcPct val="124000"/>
              </a:lnSpc>
              <a:spcBef>
                <a:spcPts val="5"/>
              </a:spcBef>
              <a:buNone/>
            </a:pPr>
            <a:r>
              <a:rPr lang="en-US" sz="850" b="1" dirty="0">
                <a:effectLst/>
                <a:latin typeface="Calibri" panose="020F0502020204030204" pitchFamily="34" charset="0"/>
                <a:ea typeface="Calibri" panose="020F0502020204030204" pitchFamily="34" charset="0"/>
                <a:cs typeface="Calibri" panose="020F0502020204030204" pitchFamily="34" charset="0"/>
              </a:rPr>
              <a:t>Useful Links:</a:t>
            </a:r>
            <a:endParaRPr lang="en-GB" sz="850" b="1" dirty="0">
              <a:latin typeface="Calibri" panose="020F0502020204030204" pitchFamily="34" charset="0"/>
              <a:ea typeface="Calibri" panose="020F0502020204030204" pitchFamily="34" charset="0"/>
              <a:cs typeface="Calibri" panose="020F0502020204030204" pitchFamily="34" charset="0"/>
            </a:endParaRPr>
          </a:p>
          <a:p>
            <a:pPr marL="244475" marR="312420" indent="-171450">
              <a:lnSpc>
                <a:spcPct val="124000"/>
              </a:lnSpc>
              <a:spcBef>
                <a:spcPts val="5"/>
              </a:spcBef>
              <a:buFont typeface="Arial" panose="020B0604020202020204" pitchFamily="34" charset="0"/>
              <a:buChar char="•"/>
            </a:pPr>
            <a:r>
              <a:rPr lang="en-GB" sz="900" dirty="0">
                <a:latin typeface="Calibri" panose="020F0502020204030204" pitchFamily="34" charset="0"/>
                <a:cs typeface="Calibri" panose="020F0502020204030204" pitchFamily="34" charset="0"/>
                <a:hlinkClick r:id="rId3"/>
              </a:rPr>
              <a:t>PE and sport premium for primary schools - GOV.UK</a:t>
            </a:r>
            <a:endParaRPr lang="en-GB" sz="900" dirty="0">
              <a:latin typeface="Calibri" panose="020F0502020204030204" pitchFamily="34" charset="0"/>
              <a:cs typeface="Calibri" panose="020F0502020204030204" pitchFamily="34" charset="0"/>
            </a:endParaRPr>
          </a:p>
          <a:p>
            <a:pPr marL="244475" marR="312420" indent="-171450">
              <a:lnSpc>
                <a:spcPct val="124000"/>
              </a:lnSpc>
              <a:spcBef>
                <a:spcPts val="5"/>
              </a:spcBef>
              <a:buFont typeface="Arial" panose="020B0604020202020204" pitchFamily="34" charset="0"/>
              <a:buChar char="•"/>
            </a:pPr>
            <a:r>
              <a:rPr lang="en-GB" sz="900" dirty="0">
                <a:latin typeface="Calibri" panose="020F0502020204030204" pitchFamily="34" charset="0"/>
                <a:cs typeface="Calibri" panose="020F0502020204030204" pitchFamily="34" charset="0"/>
                <a:hlinkClick r:id="rId4"/>
              </a:rPr>
              <a:t>PE and sport premium: conditions of grant 2025 to 2026 - GOV.UK</a:t>
            </a:r>
            <a:endParaRPr lang="en-GB" sz="850" dirty="0">
              <a:effectLs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0494838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DD0551-469A-DEBD-2409-100B2C306D33}"/>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653D601A-6B9B-B24F-954C-6D0ACC4C5EDD}"/>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DBBFD564-002E-61DE-9DBD-A3D6F53646DD}"/>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6" name="TextBox 5">
            <a:extLst>
              <a:ext uri="{FF2B5EF4-FFF2-40B4-BE49-F238E27FC236}">
                <a16:creationId xmlns:a16="http://schemas.microsoft.com/office/drawing/2014/main" id="{61D9F60F-F13B-1086-50C1-85D73CC0740F}"/>
              </a:ext>
            </a:extLst>
          </p:cNvPr>
          <p:cNvSpPr txBox="1"/>
          <p:nvPr/>
        </p:nvSpPr>
        <p:spPr>
          <a:xfrm>
            <a:off x="241825" y="635438"/>
            <a:ext cx="5684413" cy="893130"/>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t>Take some time to reflect on your intent, implementation and impact from last academic year to celebrate your wins but to also think about improvements for the year ahead.</a:t>
            </a:r>
          </a:p>
          <a:p>
            <a:pPr marL="171450" indent="-171450">
              <a:lnSpc>
                <a:spcPct val="124000"/>
              </a:lnSpc>
              <a:buFont typeface="Arial" panose="020B0604020202020204" pitchFamily="34" charset="0"/>
              <a:buChar char="•"/>
            </a:pPr>
            <a:r>
              <a:rPr lang="en-US" sz="850" dirty="0"/>
              <a:t>You do not need to complete every box. Just record the information that is key to your school's priorities and areas of focus.</a:t>
            </a:r>
          </a:p>
          <a:p>
            <a:pPr>
              <a:lnSpc>
                <a:spcPct val="124000"/>
              </a:lnSpc>
            </a:pPr>
            <a:r>
              <a:rPr lang="en-US" sz="850" b="1" i="1" dirty="0"/>
              <a:t>Remember</a:t>
            </a:r>
            <a:r>
              <a:rPr lang="en-US" sz="850" i="1" dirty="0"/>
              <a:t> - Be clear about how you focused spending on key groups such as SEND, girls and disadvantaged pupils. </a:t>
            </a:r>
          </a:p>
        </p:txBody>
      </p:sp>
      <p:graphicFrame>
        <p:nvGraphicFramePr>
          <p:cNvPr id="10" name="Table 9">
            <a:extLst>
              <a:ext uri="{FF2B5EF4-FFF2-40B4-BE49-F238E27FC236}">
                <a16:creationId xmlns:a16="http://schemas.microsoft.com/office/drawing/2014/main" id="{065D4AC4-7957-AA62-C1A0-FE4F2CF00CA3}"/>
              </a:ext>
            </a:extLst>
          </p:cNvPr>
          <p:cNvGraphicFramePr>
            <a:graphicFrameLocks noGrp="1"/>
          </p:cNvGraphicFramePr>
          <p:nvPr>
            <p:extLst>
              <p:ext uri="{D42A27DB-BD31-4B8C-83A1-F6EECF244321}">
                <p14:modId xmlns:p14="http://schemas.microsoft.com/office/powerpoint/2010/main" val="3608925156"/>
              </p:ext>
            </p:extLst>
          </p:nvPr>
        </p:nvGraphicFramePr>
        <p:xfrm>
          <a:off x="298297" y="1672070"/>
          <a:ext cx="5530128" cy="2480499"/>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85939">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3"/>
                        </a:rPr>
                        <a:t>Swimming and Water Safety</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Swim competently, confidently and proficiently over a distance of at least 25 </a:t>
                      </a:r>
                      <a:r>
                        <a:rPr lang="en-US" sz="700" dirty="0" err="1">
                          <a:effectLst/>
                          <a:latin typeface="Calibri" panose="020F0502020204030204" pitchFamily="34" charset="0"/>
                          <a:cs typeface="Calibri" panose="020F0502020204030204" pitchFamily="34" charset="0"/>
                        </a:rPr>
                        <a:t>metres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Children have learnt the strokes and have had practice swimming the distance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Use a range of strokes effectively (for example, front crawl, backstroke and breaststroke)</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Children have learnt the strokes and have had practice swimming the distance</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dirty="0">
                          <a:effectLst/>
                          <a:latin typeface="Calibri" panose="020F0502020204030204" pitchFamily="34" charset="0"/>
                          <a:cs typeface="Calibri" panose="020F0502020204030204" pitchFamily="34" charset="0"/>
                        </a:rPr>
                        <a:t>Perform safe self-rescue in different water-based situations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Children practiced in real life scenarios and fully clothed. </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1912434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A5B673-A646-6C19-D15A-944B76414D73}"/>
            </a:ext>
          </a:extLst>
        </p:cNvPr>
        <p:cNvGrpSpPr/>
        <p:nvPr/>
      </p:nvGrpSpPr>
      <p:grpSpPr>
        <a:xfrm>
          <a:off x="0" y="0"/>
          <a:ext cx="0" cy="0"/>
          <a:chOff x="0" y="0"/>
          <a:chExt cx="0" cy="0"/>
        </a:xfrm>
      </p:grpSpPr>
      <p:pic>
        <p:nvPicPr>
          <p:cNvPr id="6" name="Picture 5" descr="A screenshot of a computer&#10;&#10;AI-generated content may be incorrect.">
            <a:extLst>
              <a:ext uri="{FF2B5EF4-FFF2-40B4-BE49-F238E27FC236}">
                <a16:creationId xmlns:a16="http://schemas.microsoft.com/office/drawing/2014/main" id="{B56A260E-BF05-0A5C-4E38-14F45B4DA304}"/>
              </a:ext>
            </a:extLst>
          </p:cNvPr>
          <p:cNvPicPr>
            <a:picLocks noChangeAspect="1"/>
          </p:cNvPicPr>
          <p:nvPr/>
        </p:nvPicPr>
        <p:blipFill>
          <a:blip r:embed="rId2"/>
          <a:stretch>
            <a:fillRect/>
          </a:stretch>
        </p:blipFill>
        <p:spPr>
          <a:xfrm>
            <a:off x="-26726" y="0"/>
            <a:ext cx="6173264" cy="4322536"/>
          </a:xfrm>
          <a:prstGeom prst="rect">
            <a:avLst/>
          </a:prstGeom>
        </p:spPr>
      </p:pic>
      <p:sp>
        <p:nvSpPr>
          <p:cNvPr id="4" name="TextBox 3">
            <a:extLst>
              <a:ext uri="{FF2B5EF4-FFF2-40B4-BE49-F238E27FC236}">
                <a16:creationId xmlns:a16="http://schemas.microsoft.com/office/drawing/2014/main" id="{58774285-6350-5F9D-309A-493EA80BAD9B}"/>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graphicFrame>
        <p:nvGraphicFramePr>
          <p:cNvPr id="5" name="Table 4">
            <a:extLst>
              <a:ext uri="{FF2B5EF4-FFF2-40B4-BE49-F238E27FC236}">
                <a16:creationId xmlns:a16="http://schemas.microsoft.com/office/drawing/2014/main" id="{BB7A6755-CF87-7230-570A-7309BBAF653F}"/>
              </a:ext>
            </a:extLst>
          </p:cNvPr>
          <p:cNvGraphicFramePr>
            <a:graphicFrameLocks noGrp="1"/>
          </p:cNvGraphicFramePr>
          <p:nvPr>
            <p:extLst>
              <p:ext uri="{D42A27DB-BD31-4B8C-83A1-F6EECF244321}">
                <p14:modId xmlns:p14="http://schemas.microsoft.com/office/powerpoint/2010/main" val="11185656"/>
              </p:ext>
            </p:extLst>
          </p:nvPr>
        </p:nvGraphicFramePr>
        <p:xfrm>
          <a:off x="201820" y="631508"/>
          <a:ext cx="5530128" cy="3474720"/>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Increasing confidence, knowledge and skills of all staff in teaching PE and sporting activities prioritising CPD and training where needed</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CPD provided to staff regularly by trained sports coach. This has enabled teachers and support staff more confident in delivering sports sessions when required.</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Further development and support required to develop staff skills and knowledge of all sports.</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Increasing engagement of all pupils in regular physical activity and sporting activities</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We take part in a wide range of sporting activities including the Pendle Sports partnership. </a:t>
                      </a:r>
                    </a:p>
                    <a:p>
                      <a:r>
                        <a:rPr lang="en-US" sz="700" dirty="0">
                          <a:latin typeface="Calibri" panose="020F0502020204030204" pitchFamily="34" charset="0"/>
                          <a:cs typeface="Calibri" panose="020F0502020204030204" pitchFamily="34" charset="0"/>
                        </a:rPr>
                        <a:t>This includes inclusion groups and girls football.</a:t>
                      </a:r>
                    </a:p>
                    <a:p>
                      <a:r>
                        <a:rPr lang="en-US" sz="700" dirty="0">
                          <a:latin typeface="Calibri" panose="020F0502020204030204" pitchFamily="34" charset="0"/>
                          <a:cs typeface="Calibri" panose="020F0502020204030204" pitchFamily="34" charset="0"/>
                        </a:rPr>
                        <a:t>Also, have sports school in at lunchtime and after school. There are a wide range of after school clubs available.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There could be more opportunities for increasing engagement across school. We aim to develop links with other schools within the trust including developing our own football team and participation with other sporting events across the primary phase.</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bl>
          </a:graphicData>
        </a:graphic>
      </p:graphicFrame>
    </p:spTree>
    <p:extLst>
      <p:ext uri="{BB962C8B-B14F-4D97-AF65-F5344CB8AC3E}">
        <p14:creationId xmlns:p14="http://schemas.microsoft.com/office/powerpoint/2010/main" val="27559775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053B42-8C81-4DE7-625E-17DE05AD0C22}"/>
            </a:ext>
          </a:extLst>
        </p:cNvPr>
        <p:cNvGrpSpPr/>
        <p:nvPr/>
      </p:nvGrpSpPr>
      <p:grpSpPr>
        <a:xfrm>
          <a:off x="0" y="0"/>
          <a:ext cx="0" cy="0"/>
          <a:chOff x="0" y="0"/>
          <a:chExt cx="0" cy="0"/>
        </a:xfrm>
      </p:grpSpPr>
      <p:pic>
        <p:nvPicPr>
          <p:cNvPr id="6" name="Picture 5" descr="A screenshot of a computer&#10;&#10;AI-generated content may be incorrect.">
            <a:extLst>
              <a:ext uri="{FF2B5EF4-FFF2-40B4-BE49-F238E27FC236}">
                <a16:creationId xmlns:a16="http://schemas.microsoft.com/office/drawing/2014/main" id="{3AC1E9C2-1C91-6BAC-5047-CE0493D42E70}"/>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6E532BB3-3E8C-8C2B-D49F-407DAA50D1D2}"/>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graphicFrame>
        <p:nvGraphicFramePr>
          <p:cNvPr id="5" name="Table 4">
            <a:extLst>
              <a:ext uri="{FF2B5EF4-FFF2-40B4-BE49-F238E27FC236}">
                <a16:creationId xmlns:a16="http://schemas.microsoft.com/office/drawing/2014/main" id="{F9BDBC17-CD2E-90F4-A5E7-9D45B87765A4}"/>
              </a:ext>
            </a:extLst>
          </p:cNvPr>
          <p:cNvGraphicFramePr>
            <a:graphicFrameLocks noGrp="1"/>
          </p:cNvGraphicFramePr>
          <p:nvPr>
            <p:extLst>
              <p:ext uri="{D42A27DB-BD31-4B8C-83A1-F6EECF244321}">
                <p14:modId xmlns:p14="http://schemas.microsoft.com/office/powerpoint/2010/main" val="2196068162"/>
              </p:ext>
            </p:extLst>
          </p:nvPr>
        </p:nvGraphicFramePr>
        <p:xfrm>
          <a:off x="304799" y="633397"/>
          <a:ext cx="5530128" cy="3459480"/>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b="0" dirty="0">
                          <a:effectLst/>
                          <a:latin typeface="Calibri" panose="020F0502020204030204" pitchFamily="34" charset="0"/>
                          <a:cs typeface="Calibri" panose="020F0502020204030204" pitchFamily="34" charset="0"/>
                        </a:rPr>
                        <a:t>Raising the profile of PE and sport across the school, to support whole school improvement</a:t>
                      </a:r>
                      <a:endParaRPr lang="en-US" sz="700" b="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We take part in a wide range of sporting activities including the Pendle Sports partnership. </a:t>
                      </a:r>
                    </a:p>
                    <a:p>
                      <a:r>
                        <a:rPr lang="en-US" sz="700" dirty="0">
                          <a:latin typeface="Calibri" panose="020F0502020204030204" pitchFamily="34" charset="0"/>
                          <a:cs typeface="Calibri" panose="020F0502020204030204" pitchFamily="34" charset="0"/>
                        </a:rPr>
                        <a:t>This includes inclusion groups and girls football.</a:t>
                      </a:r>
                    </a:p>
                    <a:p>
                      <a:r>
                        <a:rPr lang="en-US" sz="700" dirty="0">
                          <a:latin typeface="Calibri" panose="020F0502020204030204" pitchFamily="34" charset="0"/>
                          <a:cs typeface="Calibri" panose="020F0502020204030204" pitchFamily="34" charset="0"/>
                        </a:rPr>
                        <a:t>Also, have sports school in at lunchtime and after school. There are a wide range of after school clubs available.</a:t>
                      </a:r>
                    </a:p>
                    <a:p>
                      <a:endParaRPr lang="en-US" sz="7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School to focus on creating a KS2 football team with links to other primaries.</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4. </a:t>
                      </a:r>
                      <a:r>
                        <a:rPr lang="en-US" sz="700" dirty="0">
                          <a:effectLst/>
                          <a:latin typeface="Calibri" panose="020F0502020204030204" pitchFamily="34" charset="0"/>
                          <a:cs typeface="Calibri" panose="020F0502020204030204" pitchFamily="34" charset="0"/>
                        </a:rPr>
                        <a:t>Offer a broader and more equal experience of a range of sports and physical activities to all pupils and ensure equal access to sport for boys and girls</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Sports competitions and internal clubs offer broad range to all children. When not mixed, equal offers for boys and girls. </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When school teams picked ensure there is a team for girls and boys.</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5. </a:t>
                      </a:r>
                      <a:r>
                        <a:rPr lang="en-US" sz="700" dirty="0">
                          <a:effectLst/>
                          <a:latin typeface="Calibri" panose="020F0502020204030204" pitchFamily="34" charset="0"/>
                          <a:cs typeface="Calibri" panose="020F0502020204030204" pitchFamily="34" charset="0"/>
                        </a:rPr>
                        <a:t>Increasing participation in competitive sport</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 range of friendly and competitive competitions across school.</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Competitions are one offs and there is no actual leagues. To improve further, look at creating leagues for specific sports.</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bl>
          </a:graphicData>
        </a:graphic>
      </p:graphicFrame>
    </p:spTree>
    <p:extLst>
      <p:ext uri="{BB962C8B-B14F-4D97-AF65-F5344CB8AC3E}">
        <p14:creationId xmlns:p14="http://schemas.microsoft.com/office/powerpoint/2010/main" val="22122142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9D434C-40D3-B593-20E1-7F77321E8D2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E026D05E-2A4F-B56B-D369-7D73D5C3E07D}"/>
              </a:ext>
            </a:extLst>
          </p:cNvPr>
          <p:cNvPicPr>
            <a:picLocks noChangeAspect="1"/>
          </p:cNvPicPr>
          <p:nvPr/>
        </p:nvPicPr>
        <p:blipFill>
          <a:blip r:embed="rId2"/>
          <a:stretch>
            <a:fillRect/>
          </a:stretch>
        </p:blipFill>
        <p:spPr>
          <a:xfrm>
            <a:off x="316442" y="-63048"/>
            <a:ext cx="6166284" cy="4322536"/>
          </a:xfrm>
          <a:prstGeom prst="rect">
            <a:avLst/>
          </a:prstGeom>
        </p:spPr>
      </p:pic>
      <p:sp>
        <p:nvSpPr>
          <p:cNvPr id="4" name="TextBox 3">
            <a:extLst>
              <a:ext uri="{FF2B5EF4-FFF2-40B4-BE49-F238E27FC236}">
                <a16:creationId xmlns:a16="http://schemas.microsoft.com/office/drawing/2014/main" id="{5068A47E-05FA-E59E-E6B8-458180D7CF21}"/>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Aims for the next academic year (2025/2026)</a:t>
            </a:r>
          </a:p>
        </p:txBody>
      </p:sp>
      <p:sp>
        <p:nvSpPr>
          <p:cNvPr id="2" name="TextBox 1">
            <a:extLst>
              <a:ext uri="{FF2B5EF4-FFF2-40B4-BE49-F238E27FC236}">
                <a16:creationId xmlns:a16="http://schemas.microsoft.com/office/drawing/2014/main" id="{DF6A6CD2-88E8-9610-81B4-3451EA6069CB}"/>
              </a:ext>
            </a:extLst>
          </p:cNvPr>
          <p:cNvSpPr txBox="1"/>
          <p:nvPr/>
        </p:nvSpPr>
        <p:spPr>
          <a:xfrm>
            <a:off x="241825" y="607518"/>
            <a:ext cx="5684413" cy="1561646"/>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Using your whole school priorities, school development plan and previous PE, school sport and physical activity data, set out your aims for the year ahead. </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Think about specific areas of need such as </a:t>
            </a:r>
            <a:r>
              <a:rPr lang="en-US" sz="850" b="1" dirty="0">
                <a:latin typeface="Calibri" panose="020F0502020204030204" pitchFamily="34" charset="0"/>
                <a:cs typeface="Calibri" panose="020F0502020204030204" pitchFamily="34" charset="0"/>
              </a:rPr>
              <a:t>inactive girls, SEND and disadvantaged pupils</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Remember to also input your swimming data and reflections in the table located at the bottom of this page.</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Consider which of the 5 key areas improvements will be focusing on:</a:t>
            </a:r>
          </a:p>
          <a:p>
            <a:pPr>
              <a:lnSpc>
                <a:spcPct val="124000"/>
              </a:lnSpc>
            </a:pPr>
            <a:r>
              <a:rPr lang="en-US" sz="700" i="1" dirty="0">
                <a:latin typeface="Calibri" panose="020F0502020204030204" pitchFamily="34" charset="0"/>
                <a:cs typeface="Calibri" panose="020F0502020204030204" pitchFamily="34" charset="0"/>
              </a:rPr>
              <a:t>1. Increasing confidence, knowledge and skills of all staff in teaching PE and sporting activities </a:t>
            </a:r>
            <a:r>
              <a:rPr lang="en-US" sz="700" i="1" dirty="0" err="1">
                <a:latin typeface="Calibri" panose="020F0502020204030204" pitchFamily="34" charset="0"/>
                <a:cs typeface="Calibri" panose="020F0502020204030204" pitchFamily="34" charset="0"/>
              </a:rPr>
              <a:t>prioritising</a:t>
            </a:r>
            <a:r>
              <a:rPr lang="en-US" sz="700" i="1" dirty="0">
                <a:latin typeface="Calibri" panose="020F0502020204030204" pitchFamily="34" charset="0"/>
                <a:cs typeface="Calibri" panose="020F0502020204030204" pitchFamily="34" charset="0"/>
              </a:rPr>
              <a:t> CPD and training where needed.</a:t>
            </a:r>
          </a:p>
          <a:p>
            <a:pPr>
              <a:lnSpc>
                <a:spcPct val="124000"/>
              </a:lnSpc>
            </a:pPr>
            <a:r>
              <a:rPr lang="en-US" sz="700" i="1" dirty="0">
                <a:latin typeface="Calibri" panose="020F0502020204030204" pitchFamily="34" charset="0"/>
                <a:cs typeface="Calibri" panose="020F0502020204030204" pitchFamily="34" charset="0"/>
              </a:rPr>
              <a:t>2. Increasing engagement of all pupils in regular physical activity and sporting activities</a:t>
            </a:r>
          </a:p>
          <a:p>
            <a:pPr>
              <a:lnSpc>
                <a:spcPct val="124000"/>
              </a:lnSpc>
            </a:pPr>
            <a:r>
              <a:rPr lang="en-US" sz="700" i="1" dirty="0">
                <a:latin typeface="Calibri" panose="020F0502020204030204" pitchFamily="34" charset="0"/>
                <a:cs typeface="Calibri" panose="020F0502020204030204" pitchFamily="34" charset="0"/>
              </a:rPr>
              <a:t>3. Raising the profile of PE and sport across the school, to support whole school improvement</a:t>
            </a:r>
          </a:p>
          <a:p>
            <a:pPr>
              <a:lnSpc>
                <a:spcPct val="124000"/>
              </a:lnSpc>
            </a:pPr>
            <a:r>
              <a:rPr lang="en-US" sz="700" i="1" dirty="0">
                <a:latin typeface="Calibri" panose="020F0502020204030204" pitchFamily="34" charset="0"/>
                <a:cs typeface="Calibri" panose="020F0502020204030204" pitchFamily="34" charset="0"/>
              </a:rPr>
              <a:t>4. Offer a broader and more equal experience of a range of sports and physical activities to all pupils and ensure equal access to sport for boys  and girls</a:t>
            </a:r>
          </a:p>
          <a:p>
            <a:pPr>
              <a:lnSpc>
                <a:spcPct val="124000"/>
              </a:lnSpc>
            </a:pPr>
            <a:r>
              <a:rPr lang="en-US" sz="700" i="1" dirty="0">
                <a:latin typeface="Calibri" panose="020F0502020204030204" pitchFamily="34" charset="0"/>
                <a:cs typeface="Calibri" panose="020F0502020204030204" pitchFamily="34" charset="0"/>
              </a:rPr>
              <a:t>5. Increasing participation in competitive sport</a:t>
            </a:r>
          </a:p>
        </p:txBody>
      </p:sp>
    </p:spTree>
    <p:extLst>
      <p:ext uri="{BB962C8B-B14F-4D97-AF65-F5344CB8AC3E}">
        <p14:creationId xmlns:p14="http://schemas.microsoft.com/office/powerpoint/2010/main" val="33567919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57DB96-ECCE-171A-6381-C55FFC27EE51}"/>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F3F7C84A-E05F-5259-8EBA-7208A486038E}"/>
              </a:ext>
            </a:extLst>
          </p:cNvPr>
          <p:cNvPicPr>
            <a:picLocks noChangeAspect="1"/>
          </p:cNvPicPr>
          <p:nvPr/>
        </p:nvPicPr>
        <p:blipFill>
          <a:blip r:embed="rId2"/>
          <a:stretch>
            <a:fillRect/>
          </a:stretch>
        </p:blipFill>
        <p:spPr>
          <a:xfrm>
            <a:off x="2938" y="0"/>
            <a:ext cx="6166284" cy="4322536"/>
          </a:xfrm>
          <a:prstGeom prst="rect">
            <a:avLst/>
          </a:prstGeom>
        </p:spPr>
      </p:pic>
      <p:sp>
        <p:nvSpPr>
          <p:cNvPr id="4" name="TextBox 3">
            <a:extLst>
              <a:ext uri="{FF2B5EF4-FFF2-40B4-BE49-F238E27FC236}">
                <a16:creationId xmlns:a16="http://schemas.microsoft.com/office/drawing/2014/main" id="{419350EA-82A7-0AF4-49F3-4A34178ADA79}"/>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Plan, monitor and evaluate (2025/2026)</a:t>
            </a:r>
          </a:p>
        </p:txBody>
      </p:sp>
      <p:graphicFrame>
        <p:nvGraphicFramePr>
          <p:cNvPr id="6" name="Table 5">
            <a:extLst>
              <a:ext uri="{FF2B5EF4-FFF2-40B4-BE49-F238E27FC236}">
                <a16:creationId xmlns:a16="http://schemas.microsoft.com/office/drawing/2014/main" id="{73169B17-5E20-37B9-1747-B9E93C688BFE}"/>
              </a:ext>
            </a:extLst>
          </p:cNvPr>
          <p:cNvGraphicFramePr>
            <a:graphicFrameLocks noGrp="1"/>
          </p:cNvGraphicFramePr>
          <p:nvPr>
            <p:extLst>
              <p:ext uri="{D42A27DB-BD31-4B8C-83A1-F6EECF244321}">
                <p14:modId xmlns:p14="http://schemas.microsoft.com/office/powerpoint/2010/main" val="901633042"/>
              </p:ext>
            </p:extLst>
          </p:nvPr>
        </p:nvGraphicFramePr>
        <p:xfrm>
          <a:off x="315657" y="500993"/>
          <a:ext cx="5514366" cy="3507705"/>
        </p:xfrm>
        <a:graphic>
          <a:graphicData uri="http://schemas.openxmlformats.org/drawingml/2006/table">
            <a:tbl>
              <a:tblPr firstRow="1" bandRow="1">
                <a:tableStyleId>{5C22544A-7EE6-4342-B048-85BDC9FD1C3A}</a:tableStyleId>
              </a:tblPr>
              <a:tblGrid>
                <a:gridCol w="1136247">
                  <a:extLst>
                    <a:ext uri="{9D8B030D-6E8A-4147-A177-3AD203B41FA5}">
                      <a16:colId xmlns:a16="http://schemas.microsoft.com/office/drawing/2014/main" val="1397519339"/>
                    </a:ext>
                  </a:extLst>
                </a:gridCol>
                <a:gridCol w="3587794">
                  <a:extLst>
                    <a:ext uri="{9D8B030D-6E8A-4147-A177-3AD203B41FA5}">
                      <a16:colId xmlns:a16="http://schemas.microsoft.com/office/drawing/2014/main" val="279180329"/>
                    </a:ext>
                  </a:extLst>
                </a:gridCol>
                <a:gridCol w="790325">
                  <a:extLst>
                    <a:ext uri="{9D8B030D-6E8A-4147-A177-3AD203B41FA5}">
                      <a16:colId xmlns:a16="http://schemas.microsoft.com/office/drawing/2014/main" val="1532179531"/>
                    </a:ext>
                  </a:extLst>
                </a:gridCol>
              </a:tblGrid>
              <a:tr h="535905">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3"/>
                        </a:rPr>
                        <a:t>Swimming and Water Safety</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1028811">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Swim competently, confidently and proficiently over a distance of at least 25 </a:t>
                      </a:r>
                      <a:r>
                        <a:rPr lang="en-US" sz="700" dirty="0" err="1">
                          <a:effectLst/>
                          <a:latin typeface="Calibri" panose="020F0502020204030204" pitchFamily="34" charset="0"/>
                          <a:cs typeface="Calibri" panose="020F0502020204030204" pitchFamily="34" charset="0"/>
                        </a:rPr>
                        <a:t>metres</a:t>
                      </a: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lvl="0" algn="l">
                        <a:lnSpc>
                          <a:spcPct val="100000"/>
                        </a:lnSpc>
                        <a:spcBef>
                          <a:spcPts val="0"/>
                        </a:spcBef>
                        <a:spcAft>
                          <a:spcPts val="0"/>
                        </a:spcAft>
                        <a:buNone/>
                      </a:pPr>
                      <a:r>
                        <a:rPr lang="en-US" sz="600" b="1" i="0" u="none" strike="noStrike" noProof="0" dirty="0">
                          <a:latin typeface="Segoe UI"/>
                          <a:cs typeface="Segoe UI"/>
                        </a:rPr>
                        <a:t>What went well?</a:t>
                      </a:r>
                      <a:br>
                        <a:rPr lang="en-US" sz="600" b="0" i="0" u="none" strike="noStrike" noProof="0" dirty="0">
                          <a:latin typeface="Segoe UI"/>
                          <a:cs typeface="Segoe UI"/>
                        </a:rPr>
                      </a:br>
                      <a:r>
                        <a:rPr lang="en-US" sz="600" b="0" i="0" u="none" strike="noStrike" noProof="0" dirty="0">
                          <a:latin typeface="Segoe UI"/>
                          <a:cs typeface="Segoe UI"/>
                        </a:rPr>
                        <a:t>Pupils were able to swim competently, confidently and proficiently over a distance of at least 25 </a:t>
                      </a:r>
                      <a:r>
                        <a:rPr lang="en-US" sz="600" b="0" i="0" u="none" strike="noStrike" noProof="0" dirty="0" err="1">
                          <a:latin typeface="Segoe UI"/>
                          <a:cs typeface="Segoe UI"/>
                        </a:rPr>
                        <a:t>metres</a:t>
                      </a:r>
                      <a:r>
                        <a:rPr lang="en-US" sz="600" b="0" i="0" u="none" strike="noStrike" noProof="0" dirty="0">
                          <a:latin typeface="Segoe UI"/>
                          <a:cs typeface="Segoe UI"/>
                        </a:rPr>
                        <a:t>, demonstrating good stamina, effective stroke technique and increasing confidence in the water.</a:t>
                      </a:r>
                      <a:endParaRPr lang="en-US" sz="600" b="0"/>
                    </a:p>
                    <a:p>
                      <a:pPr lvl="0" algn="l">
                        <a:lnSpc>
                          <a:spcPct val="100000"/>
                        </a:lnSpc>
                        <a:spcBef>
                          <a:spcPts val="0"/>
                        </a:spcBef>
                        <a:spcAft>
                          <a:spcPts val="0"/>
                        </a:spcAft>
                        <a:buNone/>
                      </a:pPr>
                      <a:r>
                        <a:rPr lang="en-US" sz="600" b="1" i="0" u="none" strike="noStrike" noProof="0" dirty="0">
                          <a:latin typeface="Segoe UI"/>
                          <a:cs typeface="Segoe UI"/>
                        </a:rPr>
                        <a:t>Supporting evidence:</a:t>
                      </a:r>
                      <a:br>
                        <a:rPr lang="en-US" sz="600" b="0" i="0" u="none" strike="noStrike" noProof="0" dirty="0">
                          <a:latin typeface="Segoe UI"/>
                          <a:cs typeface="Segoe UI"/>
                        </a:rPr>
                      </a:br>
                      <a:r>
                        <a:rPr lang="en-US" sz="600" b="0" i="0" u="none" strike="noStrike" noProof="0" dirty="0">
                          <a:latin typeface="Segoe UI"/>
                          <a:cs typeface="Segoe UI"/>
                        </a:rPr>
                        <a:t> Assessment records and swimming instructor reports show that pupils successfully swam 25 </a:t>
                      </a:r>
                      <a:r>
                        <a:rPr lang="en-US" sz="600" b="0" i="0" u="none" strike="noStrike" noProof="0" dirty="0" err="1">
                          <a:latin typeface="Segoe UI"/>
                          <a:cs typeface="Segoe UI"/>
                        </a:rPr>
                        <a:t>metres</a:t>
                      </a:r>
                      <a:r>
                        <a:rPr lang="en-US" sz="600" b="0" i="0" u="none" strike="noStrike" noProof="0" dirty="0">
                          <a:latin typeface="Segoe UI"/>
                          <a:cs typeface="Segoe UI"/>
                        </a:rPr>
                        <a:t> or more without support. Observations indicated secure water confidence, controlled breathing, and the ability to maintain a consistent swimming stroke throughout the required distance.</a:t>
                      </a:r>
                      <a:endParaRPr lang="en-US" sz="600" b="0" dirty="0"/>
                    </a:p>
                    <a:p>
                      <a:pPr marL="0" marR="0" lvl="0" indent="0" algn="l">
                        <a:lnSpc>
                          <a:spcPct val="100000"/>
                        </a:lnSpc>
                        <a:spcBef>
                          <a:spcPts val="0"/>
                        </a:spcBef>
                        <a:spcAft>
                          <a:spcPts val="0"/>
                        </a:spcAft>
                        <a:buClrTx/>
                        <a:buSzTx/>
                        <a:buFontTx/>
                        <a:buNone/>
                      </a:pPr>
                      <a:endParaRPr lang="en-US" sz="700" dirty="0">
                        <a:latin typeface="Calibri"/>
                        <a:cs typeface="Calibri"/>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en-US" sz="700">
                          <a:latin typeface="Calibri"/>
                          <a:cs typeface="Calibri"/>
                        </a:rPr>
                        <a:t>Targeting</a:t>
                      </a:r>
                      <a:r>
                        <a:rPr lang="en-US" sz="700" dirty="0">
                          <a:latin typeface="Calibri"/>
                          <a:cs typeface="Calibri"/>
                        </a:rPr>
                        <a:t> children who need more time. </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909525">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Use a range of strokes effectively (for example, front crawl, backstroke and breaststroke)</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lvl="0" algn="l">
                        <a:lnSpc>
                          <a:spcPct val="100000"/>
                        </a:lnSpc>
                        <a:spcBef>
                          <a:spcPts val="0"/>
                        </a:spcBef>
                        <a:spcAft>
                          <a:spcPts val="0"/>
                        </a:spcAft>
                        <a:buNone/>
                      </a:pPr>
                      <a:r>
                        <a:rPr lang="en-US" sz="600" b="1" i="0" u="none" strike="noStrike" noProof="0">
                          <a:latin typeface="Segoe UI"/>
                          <a:cs typeface="Segoe UI"/>
                        </a:rPr>
                        <a:t>What went well?</a:t>
                      </a:r>
                      <a:br>
                        <a:rPr lang="en-US" sz="600" b="0" i="0" u="none" strike="noStrike" noProof="0" dirty="0">
                          <a:latin typeface="Segoe UI"/>
                          <a:cs typeface="Segoe UI"/>
                        </a:rPr>
                      </a:br>
                      <a:r>
                        <a:rPr lang="en-US" sz="600" b="0" i="0" u="none" strike="noStrike" noProof="0">
                          <a:latin typeface="Segoe UI"/>
                          <a:cs typeface="Segoe UI"/>
                        </a:rPr>
                        <a:t> Pupils effectively used a range of swimming strokes, including front crawl, backstroke and breaststroke, demonstrating good technique, coordination and control across different swimming styles.</a:t>
                      </a:r>
                      <a:endParaRPr lang="en-US" sz="600" b="0"/>
                    </a:p>
                    <a:p>
                      <a:pPr lvl="0" algn="l">
                        <a:lnSpc>
                          <a:spcPct val="100000"/>
                        </a:lnSpc>
                        <a:spcBef>
                          <a:spcPts val="0"/>
                        </a:spcBef>
                        <a:spcAft>
                          <a:spcPts val="0"/>
                        </a:spcAft>
                        <a:buNone/>
                      </a:pPr>
                      <a:r>
                        <a:rPr lang="en-US" sz="600" b="1" i="0" u="none" strike="noStrike" noProof="0" dirty="0">
                          <a:latin typeface="Segoe UI"/>
                          <a:cs typeface="Segoe UI"/>
                        </a:rPr>
                        <a:t>Supporting evidence:</a:t>
                      </a:r>
                      <a:br>
                        <a:rPr lang="en-US" sz="600" b="0" i="0" u="none" strike="noStrike" noProof="0" dirty="0">
                          <a:latin typeface="Segoe UI"/>
                          <a:cs typeface="Segoe UI"/>
                        </a:rPr>
                      </a:br>
                      <a:r>
                        <a:rPr lang="en-US" sz="600" b="0" i="0" u="none" strike="noStrike" noProof="0" dirty="0">
                          <a:latin typeface="Segoe UI"/>
                          <a:cs typeface="Segoe UI"/>
                        </a:rPr>
                        <a:t> Swimming assessments and instructor observations showed that pupils could perform a variety of </a:t>
                      </a:r>
                      <a:r>
                        <a:rPr lang="en-US" sz="600" b="0" i="0" u="none" strike="noStrike" noProof="0" dirty="0" err="1">
                          <a:latin typeface="Segoe UI"/>
                          <a:cs typeface="Segoe UI"/>
                        </a:rPr>
                        <a:t>recognised</a:t>
                      </a:r>
                      <a:r>
                        <a:rPr lang="en-US" sz="600" b="0" i="0" u="none" strike="noStrike" noProof="0" dirty="0">
                          <a:latin typeface="Segoe UI"/>
                          <a:cs typeface="Segoe UI"/>
                        </a:rPr>
                        <a:t> strokes with increasing accuracy and efficiency. Most pupils demonstrated appropriate body position, arm and leg movements, and coordinated breathing patterns when using front crawl, backstroke and breaststroke during lessons and assessment activities.</a:t>
                      </a:r>
                      <a:endParaRPr lang="en-US" sz="600" b="0"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a:lnSpc>
                          <a:spcPct val="100000"/>
                        </a:lnSpc>
                        <a:spcBef>
                          <a:spcPts val="0"/>
                        </a:spcBef>
                        <a:spcAft>
                          <a:spcPts val="0"/>
                        </a:spcAft>
                        <a:buNone/>
                      </a:pPr>
                      <a:r>
                        <a:rPr lang="en-US" sz="700" b="0" i="0" u="none" strike="noStrike" noProof="0">
                          <a:solidFill>
                            <a:srgbClr val="000000"/>
                          </a:solidFill>
                          <a:latin typeface="Calibri"/>
                          <a:ea typeface="Calibri"/>
                          <a:cs typeface="Calibri"/>
                        </a:rPr>
                        <a:t>Targeting children who need more time. </a:t>
                      </a:r>
                      <a:endParaRPr lang="en-US"/>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1013901">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dirty="0">
                          <a:effectLst/>
                          <a:latin typeface="Calibri" panose="020F0502020204030204" pitchFamily="34" charset="0"/>
                          <a:cs typeface="Calibri" panose="020F0502020204030204" pitchFamily="34" charset="0"/>
                        </a:rPr>
                        <a:t>Perform safe self-rescue in different water-based situations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lvl="0" algn="l">
                        <a:lnSpc>
                          <a:spcPct val="100000"/>
                        </a:lnSpc>
                        <a:spcBef>
                          <a:spcPts val="0"/>
                        </a:spcBef>
                        <a:spcAft>
                          <a:spcPts val="0"/>
                        </a:spcAft>
                        <a:buNone/>
                      </a:pPr>
                      <a:r>
                        <a:rPr lang="en-US" sz="600" b="1" i="0" u="none" strike="noStrike" noProof="0">
                          <a:solidFill>
                            <a:srgbClr val="000000"/>
                          </a:solidFill>
                          <a:latin typeface="Segoe UI"/>
                          <a:ea typeface="Calibri"/>
                          <a:cs typeface="Segoe UI"/>
                        </a:rPr>
                        <a:t>What went well?</a:t>
                      </a:r>
                      <a:br>
                        <a:rPr lang="en-US" sz="600" b="0" i="0" u="none" strike="noStrike" noProof="0" dirty="0">
                          <a:solidFill>
                            <a:srgbClr val="000000"/>
                          </a:solidFill>
                          <a:latin typeface="Segoe UI"/>
                          <a:ea typeface="Calibri"/>
                          <a:cs typeface="Segoe UI"/>
                        </a:rPr>
                      </a:br>
                      <a:r>
                        <a:rPr lang="en-US" sz="600" b="0" i="0" u="none" strike="noStrike" noProof="0">
                          <a:solidFill>
                            <a:srgbClr val="000000"/>
                          </a:solidFill>
                          <a:latin typeface="Segoe UI"/>
                          <a:ea typeface="Calibri"/>
                          <a:cs typeface="Segoe UI"/>
                        </a:rPr>
                        <a:t> Pupils developed the skills and confidence to perform safe self-rescue in a range of water-based situations, demonstrating an understanding of how to stay safe and respond appropriately in the water.</a:t>
                      </a:r>
                      <a:endParaRPr lang="en-US" sz="600" b="0"/>
                    </a:p>
                    <a:p>
                      <a:pPr lvl="0" algn="l">
                        <a:lnSpc>
                          <a:spcPct val="100000"/>
                        </a:lnSpc>
                        <a:spcBef>
                          <a:spcPts val="0"/>
                        </a:spcBef>
                        <a:spcAft>
                          <a:spcPts val="0"/>
                        </a:spcAft>
                        <a:buNone/>
                      </a:pPr>
                      <a:r>
                        <a:rPr lang="en-US" sz="600" b="1" i="0" u="none" strike="noStrike" noProof="0">
                          <a:solidFill>
                            <a:srgbClr val="000000"/>
                          </a:solidFill>
                          <a:latin typeface="Segoe UI"/>
                          <a:ea typeface="Calibri"/>
                          <a:cs typeface="Segoe UI"/>
                        </a:rPr>
                        <a:t>Supporting evidence:</a:t>
                      </a:r>
                      <a:br>
                        <a:rPr lang="en-US" sz="600" b="0" i="0" u="none" strike="noStrike" noProof="0" dirty="0">
                          <a:solidFill>
                            <a:srgbClr val="000000"/>
                          </a:solidFill>
                          <a:latin typeface="Segoe UI"/>
                          <a:ea typeface="Calibri"/>
                          <a:cs typeface="Segoe UI"/>
                        </a:rPr>
                      </a:br>
                      <a:r>
                        <a:rPr lang="en-US" sz="600" b="0" i="0" u="none" strike="noStrike" noProof="0">
                          <a:solidFill>
                            <a:srgbClr val="000000"/>
                          </a:solidFill>
                          <a:latin typeface="Segoe UI"/>
                          <a:ea typeface="Calibri"/>
                          <a:cs typeface="Segoe UI"/>
                        </a:rPr>
                        <a:t>Swimming instructor assessments and lesson </a:t>
                      </a:r>
                      <a:r>
                        <a:rPr lang="en-US" sz="600" b="0" i="0" u="none" strike="noStrike" noProof="0" dirty="0">
                          <a:solidFill>
                            <a:srgbClr val="000000"/>
                          </a:solidFill>
                          <a:latin typeface="Segoe UI"/>
                          <a:ea typeface="Calibri"/>
                          <a:cs typeface="Segoe UI"/>
                        </a:rPr>
                        <a:t>observations showed that pupils could successfully demonstrate key self-rescue techniques, such as floating, treading water, and moving to a place of safety. Pupils also showed a good understanding of water safety principles and were able to explain and apply appropriate actions in different water-based scenarios.</a:t>
                      </a:r>
                      <a:endParaRPr lang="en-US" sz="600" b="0" dirty="0">
                        <a:latin typeface="Segoe UI"/>
                        <a:cs typeface="Segoe UI"/>
                      </a:endParaRPr>
                    </a:p>
                    <a:p>
                      <a:pPr marL="0" marR="0" lvl="0" indent="0" algn="l">
                        <a:lnSpc>
                          <a:spcPct val="100000"/>
                        </a:lnSpc>
                        <a:spcBef>
                          <a:spcPts val="0"/>
                        </a:spcBef>
                        <a:spcAft>
                          <a:spcPts val="0"/>
                        </a:spcAft>
                        <a:buNone/>
                      </a:pPr>
                      <a:endParaRPr lang="en-US" sz="700" b="0" i="0" u="none" strike="noStrike" noProof="0" dirty="0">
                        <a:solidFill>
                          <a:srgbClr val="000000"/>
                        </a:solidFill>
                        <a:latin typeface="Calibri"/>
                        <a:ea typeface="Calibri"/>
                        <a:cs typeface="Calibri"/>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a:lnSpc>
                          <a:spcPct val="100000"/>
                        </a:lnSpc>
                        <a:spcBef>
                          <a:spcPts val="0"/>
                        </a:spcBef>
                        <a:spcAft>
                          <a:spcPts val="0"/>
                        </a:spcAft>
                        <a:buNone/>
                      </a:pPr>
                      <a:r>
                        <a:rPr lang="en-US" sz="700" b="0" i="0" u="none" strike="noStrike" noProof="0">
                          <a:solidFill>
                            <a:srgbClr val="000000"/>
                          </a:solidFill>
                          <a:latin typeface="Calibri"/>
                          <a:ea typeface="Calibri"/>
                          <a:cs typeface="Calibri"/>
                        </a:rPr>
                        <a:t>Targeting children who need more time.</a:t>
                      </a:r>
                      <a:endParaRPr lang="en-US"/>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39358584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676EB2-453F-EBD4-CAEA-C1385F926FE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B16F9FF0-9213-3BFF-5463-418DC945D99B}"/>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04783345-C545-CED1-568E-A1725BB54AFE}"/>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Plan, monitor and evaluate (2025/2026)</a:t>
            </a:r>
          </a:p>
        </p:txBody>
      </p:sp>
      <p:sp>
        <p:nvSpPr>
          <p:cNvPr id="2" name="TextBox 1">
            <a:extLst>
              <a:ext uri="{FF2B5EF4-FFF2-40B4-BE49-F238E27FC236}">
                <a16:creationId xmlns:a16="http://schemas.microsoft.com/office/drawing/2014/main" id="{282A97B3-2922-B00E-5223-36C9D9090A0A}"/>
              </a:ext>
            </a:extLst>
          </p:cNvPr>
          <p:cNvSpPr txBox="1"/>
          <p:nvPr/>
        </p:nvSpPr>
        <p:spPr>
          <a:xfrm>
            <a:off x="241825" y="621478"/>
            <a:ext cx="5684413" cy="1657057"/>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Please aim to use this as a live working document through the year. </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Keep returning to this to evidence adaptations and progress made through the PESSPA opportunities you provide.</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There is no set number of objectives you must have. </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Make as many or as few as you see fit that will support your aims for the year ahead. </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Consider which of the 5 key areas improvements will be focusing on: </a:t>
            </a:r>
          </a:p>
          <a:p>
            <a:pPr>
              <a:lnSpc>
                <a:spcPct val="124000"/>
              </a:lnSpc>
            </a:pPr>
            <a:endParaRPr lang="en-US" sz="500" dirty="0">
              <a:latin typeface="Calibri" panose="020F0502020204030204" pitchFamily="34" charset="0"/>
              <a:cs typeface="Calibri" panose="020F0502020204030204" pitchFamily="34" charset="0"/>
            </a:endParaRPr>
          </a:p>
          <a:p>
            <a:pPr>
              <a:lnSpc>
                <a:spcPct val="124000"/>
              </a:lnSpc>
            </a:pPr>
            <a:r>
              <a:rPr lang="en-US" sz="700" i="1" dirty="0">
                <a:latin typeface="Calibri" panose="020F0502020204030204" pitchFamily="34" charset="0"/>
                <a:cs typeface="Calibri" panose="020F0502020204030204" pitchFamily="34" charset="0"/>
              </a:rPr>
              <a:t>1. Increasing confidence, knowledge and skills of all staff in teaching PE and sporting activities prioritising CPD and training where needed.</a:t>
            </a:r>
          </a:p>
          <a:p>
            <a:pPr>
              <a:lnSpc>
                <a:spcPct val="124000"/>
              </a:lnSpc>
            </a:pPr>
            <a:r>
              <a:rPr lang="en-US" sz="700" i="1" dirty="0">
                <a:latin typeface="Calibri" panose="020F0502020204030204" pitchFamily="34" charset="0"/>
                <a:cs typeface="Calibri" panose="020F0502020204030204" pitchFamily="34" charset="0"/>
              </a:rPr>
              <a:t>2. Increasing engagement of all pupils in regular physical activity and sporting activities</a:t>
            </a:r>
          </a:p>
          <a:p>
            <a:pPr>
              <a:lnSpc>
                <a:spcPct val="124000"/>
              </a:lnSpc>
            </a:pPr>
            <a:r>
              <a:rPr lang="en-US" sz="700" i="1" dirty="0">
                <a:latin typeface="Calibri" panose="020F0502020204030204" pitchFamily="34" charset="0"/>
                <a:cs typeface="Calibri" panose="020F0502020204030204" pitchFamily="34" charset="0"/>
              </a:rPr>
              <a:t>3. Raising the profile of PE and sport across the school, to support whole school improvement</a:t>
            </a:r>
          </a:p>
          <a:p>
            <a:pPr>
              <a:lnSpc>
                <a:spcPct val="124000"/>
              </a:lnSpc>
            </a:pPr>
            <a:r>
              <a:rPr lang="en-US" sz="700" i="1" dirty="0">
                <a:latin typeface="Calibri" panose="020F0502020204030204" pitchFamily="34" charset="0"/>
                <a:cs typeface="Calibri" panose="020F0502020204030204" pitchFamily="34" charset="0"/>
              </a:rPr>
              <a:t>4. Offer a broader and more equal experience of a range of sports and physical activities to all pupils and ensure equal access to sport for boys and girls</a:t>
            </a:r>
          </a:p>
          <a:p>
            <a:pPr>
              <a:lnSpc>
                <a:spcPct val="124000"/>
              </a:lnSpc>
            </a:pPr>
            <a:r>
              <a:rPr lang="en-US" sz="700" i="1" dirty="0">
                <a:latin typeface="Calibri" panose="020F0502020204030204" pitchFamily="34" charset="0"/>
                <a:cs typeface="Calibri" panose="020F0502020204030204" pitchFamily="34" charset="0"/>
              </a:rPr>
              <a:t>5. Increasing participation in competitive sport</a:t>
            </a:r>
          </a:p>
        </p:txBody>
      </p:sp>
    </p:spTree>
    <p:extLst>
      <p:ext uri="{BB962C8B-B14F-4D97-AF65-F5344CB8AC3E}">
        <p14:creationId xmlns:p14="http://schemas.microsoft.com/office/powerpoint/2010/main" val="32850078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A891C-7B14-166A-A3BA-79F6E8E36AD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83FCC5BF-69B1-8281-8BAD-88861BCEBDC1}"/>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1CFA53F3-F0F5-4362-4434-1CA64B94EA7D}"/>
              </a:ext>
            </a:extLst>
          </p:cNvPr>
          <p:cNvSpPr txBox="1"/>
          <p:nvPr/>
        </p:nvSpPr>
        <p:spPr>
          <a:xfrm>
            <a:off x="241825"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F06D8B73-1069-A20D-8F57-8B1AA064904F}"/>
              </a:ext>
            </a:extLst>
          </p:cNvPr>
          <p:cNvGraphicFramePr>
            <a:graphicFrameLocks noGrp="1"/>
          </p:cNvGraphicFramePr>
          <p:nvPr>
            <p:extLst>
              <p:ext uri="{D42A27DB-BD31-4B8C-83A1-F6EECF244321}">
                <p14:modId xmlns:p14="http://schemas.microsoft.com/office/powerpoint/2010/main" val="271744163"/>
              </p:ext>
            </p:extLst>
          </p:nvPr>
        </p:nvGraphicFramePr>
        <p:xfrm>
          <a:off x="294842" y="694098"/>
          <a:ext cx="5530128" cy="3332758"/>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315238">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i="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600" b="1" i="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600" b="1" i="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00" b="1" i="0" dirty="0">
                          <a:effectLst/>
                          <a:latin typeface="Calibri" panose="020F0502020204030204" pitchFamily="34" charset="0"/>
                          <a:cs typeface="Calibri" panose="020F0502020204030204" pitchFamily="34" charset="0"/>
                        </a:rPr>
                        <a:t>Plan and monitor</a:t>
                      </a:r>
                      <a:br>
                        <a:rPr lang="en-US" sz="600" b="1" i="0" dirty="0">
                          <a:effectLst/>
                          <a:latin typeface="Calibri" panose="020F0502020204030204" pitchFamily="34" charset="0"/>
                          <a:cs typeface="Calibri" panose="020F0502020204030204" pitchFamily="34" charset="0"/>
                        </a:rPr>
                      </a:br>
                      <a:r>
                        <a:rPr lang="en-US" sz="600" b="1" i="0"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i="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i="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i="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i="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i="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nSpc>
                          <a:spcPct val="124000"/>
                        </a:lnSpc>
                      </a:pPr>
                      <a:r>
                        <a:rPr lang="en-US" sz="600" i="0" dirty="0">
                          <a:latin typeface="Calibri" panose="020F0502020204030204" pitchFamily="34" charset="0"/>
                          <a:cs typeface="Calibri" panose="020F0502020204030204" pitchFamily="34" charset="0"/>
                        </a:rPr>
                        <a:t>Increasing confidence, knowledge and skills of all staff in teaching PE and sporting activities </a:t>
                      </a:r>
                      <a:r>
                        <a:rPr lang="en-US" sz="600" i="0" dirty="0" err="1">
                          <a:latin typeface="Calibri" panose="020F0502020204030204" pitchFamily="34" charset="0"/>
                          <a:cs typeface="Calibri" panose="020F0502020204030204" pitchFamily="34" charset="0"/>
                        </a:rPr>
                        <a:t>prioritising</a:t>
                      </a:r>
                      <a:r>
                        <a:rPr lang="en-US" sz="600" i="0" dirty="0">
                          <a:latin typeface="Calibri" panose="020F0502020204030204" pitchFamily="34" charset="0"/>
                          <a:cs typeface="Calibri" panose="020F0502020204030204" pitchFamily="34" charset="0"/>
                        </a:rPr>
                        <a:t> CPD and training where needed.</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i="0" dirty="0">
                          <a:solidFill>
                            <a:schemeClr val="tx1"/>
                          </a:solidFill>
                          <a:latin typeface="Calibri"/>
                          <a:cs typeface="Calibri"/>
                        </a:rPr>
                        <a:t>Staff to engage and observe BFC coach</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i="0" dirty="0">
                        <a:solidFill>
                          <a:schemeClr val="tx1"/>
                        </a:solidFill>
                        <a:latin typeface="Calibri"/>
                        <a:cs typeface="Calibri"/>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i="0" dirty="0">
                          <a:solidFill>
                            <a:schemeClr val="tx1"/>
                          </a:solidFill>
                          <a:latin typeface="Calibri"/>
                          <a:cs typeface="Calibri"/>
                        </a:rPr>
                        <a:t>Staff to fill in pre and post BFC questionnaire</a:t>
                      </a:r>
                    </a:p>
                    <a:p>
                      <a:pPr algn="l">
                        <a:lnSpc>
                          <a:spcPct val="100000"/>
                        </a:lnSpc>
                      </a:pPr>
                      <a:endParaRPr lang="en-US" sz="600" i="0" dirty="0">
                        <a:solidFill>
                          <a:schemeClr val="tx1"/>
                        </a:solidFill>
                        <a:latin typeface="Calibri"/>
                        <a:cs typeface="Calibri"/>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i="0" dirty="0">
                          <a:solidFill>
                            <a:schemeClr val="tx1"/>
                          </a:solidFill>
                          <a:latin typeface="Calibri" panose="020F0502020204030204" pitchFamily="34" charset="0"/>
                          <a:cs typeface="Calibri" panose="020F0502020204030204" pitchFamily="34" charset="0"/>
                        </a:rPr>
                        <a:t>Staff are more confident in their approach to delivering PE.</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i="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i="0" dirty="0">
                          <a:solidFill>
                            <a:schemeClr val="tx1"/>
                          </a:solidFill>
                          <a:latin typeface="Calibri" panose="020F0502020204030204" pitchFamily="34" charset="0"/>
                          <a:cs typeface="Calibri" panose="020F0502020204030204" pitchFamily="34" charset="0"/>
                        </a:rPr>
                        <a:t>High quality PE lessons delivered whole school</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i="0" dirty="0">
                          <a:solidFill>
                            <a:schemeClr val="tx1"/>
                          </a:solidFill>
                          <a:latin typeface="Calibri" panose="020F0502020204030204" pitchFamily="34" charset="0"/>
                          <a:cs typeface="Calibri" panose="020F0502020204030204" pitchFamily="34" charset="0"/>
                        </a:rPr>
                        <a:t>Children are accessing high quality PE lessons.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i="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i="0" dirty="0">
                          <a:solidFill>
                            <a:schemeClr val="tx1"/>
                          </a:solidFill>
                          <a:latin typeface="Calibri" panose="020F0502020204030204" pitchFamily="34" charset="0"/>
                          <a:cs typeface="Calibri" panose="020F0502020204030204" pitchFamily="34" charset="0"/>
                        </a:rPr>
                        <a:t>Evidence of PE grades.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i="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i="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600" b="1" i="0"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600" b="1" i="0" kern="1200" dirty="0">
                          <a:solidFill>
                            <a:sysClr val="windowText" lastClr="000000"/>
                          </a:solidFill>
                          <a:effectLst/>
                          <a:latin typeface="Calibri"/>
                          <a:ea typeface="+mn-ea"/>
                          <a:cs typeface="Calibri"/>
                        </a:rPr>
                        <a:t>Are the improvements sustainable? How?</a:t>
                      </a:r>
                      <a:endParaRPr lang="en-US" sz="600" b="1" i="0">
                        <a:solidFill>
                          <a:sysClr val="windowText" lastClr="000000"/>
                        </a:solidFill>
                        <a:latin typeface="Calibri"/>
                        <a:cs typeface="Calibri"/>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600" b="1" i="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600" b="1" i="0" dirty="0">
                          <a:solidFill>
                            <a:sysClr val="windowText" lastClr="000000"/>
                          </a:solidFill>
                          <a:effectLst/>
                          <a:latin typeface="Calibri" panose="020F0502020204030204" pitchFamily="34" charset="0"/>
                          <a:cs typeface="Calibri" panose="020F0502020204030204" pitchFamily="34" charset="0"/>
                        </a:rPr>
                        <a:t>Approx. cost</a:t>
                      </a:r>
                      <a:endParaRPr lang="en-GB" sz="600" b="1" i="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i="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i="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600" b="1" i="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600" b="1" i="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00" b="1" i="0" dirty="0">
                          <a:latin typeface="Calibri" panose="020F0502020204030204" pitchFamily="34" charset="0"/>
                          <a:cs typeface="Calibri" panose="020F0502020204030204" pitchFamily="34" charset="0"/>
                        </a:rPr>
                        <a:t>Evaluate (Complete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i="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i="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i="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i="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i="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i="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lvl="0" algn="l">
                        <a:lnSpc>
                          <a:spcPct val="100000"/>
                        </a:lnSpc>
                        <a:spcBef>
                          <a:spcPts val="0"/>
                        </a:spcBef>
                        <a:spcAft>
                          <a:spcPts val="0"/>
                        </a:spcAft>
                        <a:buNone/>
                      </a:pPr>
                      <a:r>
                        <a:rPr lang="en-US" sz="600" b="0" i="0" u="none" strike="noStrike" noProof="0" dirty="0">
                          <a:solidFill>
                            <a:schemeClr val="tx1"/>
                          </a:solidFill>
                          <a:latin typeface="Segoe UI"/>
                          <a:cs typeface="Segoe UI"/>
                        </a:rPr>
                        <a:t>Staff confidence and subject knowledge in teaching PE have </a:t>
                      </a:r>
                      <a:r>
                        <a:rPr lang="en-US" sz="600" b="0" i="0" u="none" strike="noStrike" noProof="0">
                          <a:solidFill>
                            <a:schemeClr val="tx1"/>
                          </a:solidFill>
                          <a:latin typeface="Segoe UI"/>
                          <a:cs typeface="Segoe UI"/>
                        </a:rPr>
                        <a:t>increased,  greater </a:t>
                      </a:r>
                      <a:r>
                        <a:rPr lang="en-US" sz="600" b="0" i="0" u="none" strike="noStrike" noProof="0" dirty="0">
                          <a:solidFill>
                            <a:schemeClr val="tx1"/>
                          </a:solidFill>
                          <a:latin typeface="Segoe UI"/>
                          <a:cs typeface="Segoe UI"/>
                        </a:rPr>
                        <a:t>consistency in delivery, and improved pupil engagement and participation in physical activity.</a:t>
                      </a:r>
                      <a:endParaRPr lang="en-US" sz="600" i="0" dirty="0"/>
                    </a:p>
                    <a:p>
                      <a:pPr marL="0" marR="0" lvl="0" indent="0" algn="l" defTabSz="575981">
                        <a:lnSpc>
                          <a:spcPct val="100000"/>
                        </a:lnSpc>
                        <a:spcBef>
                          <a:spcPts val="0"/>
                        </a:spcBef>
                        <a:spcAft>
                          <a:spcPts val="0"/>
                        </a:spcAft>
                        <a:buClrTx/>
                        <a:buSzTx/>
                        <a:buFontTx/>
                        <a:buNone/>
                        <a:tabLst/>
                        <a:defRPr/>
                      </a:pPr>
                      <a:endParaRPr lang="en-US" sz="600" i="0" dirty="0">
                        <a:solidFill>
                          <a:schemeClr val="tx1"/>
                        </a:solidFill>
                        <a:latin typeface="Calibri"/>
                        <a:cs typeface="Calibri"/>
                      </a:endParaRPr>
                    </a:p>
                    <a:p>
                      <a:pPr algn="l">
                        <a:lnSpc>
                          <a:spcPct val="100000"/>
                        </a:lnSpc>
                      </a:pPr>
                      <a:endParaRPr lang="en-US" sz="600" i="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lvl="0" algn="l">
                        <a:lnSpc>
                          <a:spcPct val="100000"/>
                        </a:lnSpc>
                        <a:spcBef>
                          <a:spcPts val="0"/>
                        </a:spcBef>
                        <a:spcAft>
                          <a:spcPts val="0"/>
                        </a:spcAft>
                        <a:buNone/>
                      </a:pPr>
                      <a:r>
                        <a:rPr lang="en-US" sz="600" b="0" i="0" u="none" strike="noStrike" noProof="0" dirty="0">
                          <a:solidFill>
                            <a:schemeClr val="tx1"/>
                          </a:solidFill>
                          <a:latin typeface="Segoe UI"/>
                          <a:cs typeface="Segoe UI"/>
                        </a:rPr>
                        <a:t>Yes. Staff training, coaching and CPD opportunities have built long-term confidence and expertise within the team. Resources, planning and good practice are shared across staff, ensuring consistent delivery of high-quality PE and supporting ongoing development for new and existing colleagues.</a:t>
                      </a:r>
                      <a:endParaRPr lang="en-US" sz="600" i="0" dirty="0"/>
                    </a:p>
                    <a:p>
                      <a:pPr marL="0" marR="0" lvl="0" indent="0" algn="l" defTabSz="575981">
                        <a:lnSpc>
                          <a:spcPct val="100000"/>
                        </a:lnSpc>
                        <a:spcBef>
                          <a:spcPts val="0"/>
                        </a:spcBef>
                        <a:spcAft>
                          <a:spcPts val="0"/>
                        </a:spcAft>
                        <a:buClrTx/>
                        <a:buSzTx/>
                        <a:buFontTx/>
                        <a:buNone/>
                        <a:tabLst/>
                        <a:defRPr/>
                      </a:pPr>
                      <a:endParaRPr lang="en-US" sz="600" i="0" dirty="0">
                        <a:solidFill>
                          <a:schemeClr val="tx1"/>
                        </a:solidFill>
                        <a:latin typeface="Calibri"/>
                        <a:cs typeface="Calibri"/>
                      </a:endParaRPr>
                    </a:p>
                    <a:p>
                      <a:pPr algn="l">
                        <a:lnSpc>
                          <a:spcPct val="100000"/>
                        </a:lnSpc>
                      </a:pPr>
                      <a:endParaRPr lang="en-US" sz="600" i="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lvl="0" algn="l">
                        <a:lnSpc>
                          <a:spcPct val="100000"/>
                        </a:lnSpc>
                        <a:spcBef>
                          <a:spcPts val="0"/>
                        </a:spcBef>
                        <a:spcAft>
                          <a:spcPts val="0"/>
                        </a:spcAft>
                        <a:buNone/>
                      </a:pPr>
                      <a:r>
                        <a:rPr lang="en-US" sz="600" b="0" i="0" u="none" strike="noStrike" noProof="0">
                          <a:solidFill>
                            <a:schemeClr val="tx1"/>
                          </a:solidFill>
                          <a:latin typeface="Segoe UI"/>
                          <a:cs typeface="Segoe UI"/>
                        </a:rPr>
                        <a:t>Staff feedback and CPD evaluations indicate increased confidence in delivering PE lessons and sporting activities. Lesson observations show improved teaching practice and greater consistency across year groups. Pupils demonstrate high levels of engagement and participation, and staff are increasingly leading activities and interventions independently following training.</a:t>
                      </a:r>
                      <a:endParaRPr lang="en-US" sz="600" i="0"/>
                    </a:p>
                    <a:p>
                      <a:pPr marL="0" marR="0" lvl="0" indent="0" algn="l" defTabSz="575981">
                        <a:lnSpc>
                          <a:spcPct val="100000"/>
                        </a:lnSpc>
                        <a:spcBef>
                          <a:spcPts val="0"/>
                        </a:spcBef>
                        <a:spcAft>
                          <a:spcPts val="0"/>
                        </a:spcAft>
                        <a:buClrTx/>
                        <a:buSzTx/>
                        <a:buFontTx/>
                        <a:buNone/>
                        <a:tabLst/>
                        <a:defRPr/>
                      </a:pPr>
                      <a:endParaRPr lang="en-US" sz="600" i="0" dirty="0">
                        <a:solidFill>
                          <a:schemeClr val="tx1"/>
                        </a:solidFill>
                        <a:latin typeface="Calibri"/>
                        <a:cs typeface="Calibri"/>
                      </a:endParaRPr>
                    </a:p>
                    <a:p>
                      <a:pPr algn="l">
                        <a:lnSpc>
                          <a:spcPct val="100000"/>
                        </a:lnSpc>
                      </a:pPr>
                      <a:endParaRPr lang="en-US" sz="600" i="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i="0" dirty="0">
                          <a:solidFill>
                            <a:schemeClr val="tx1"/>
                          </a:solidFill>
                          <a:latin typeface="Calibri"/>
                          <a:cs typeface="Calibri"/>
                        </a:rPr>
                        <a:t>£5000</a:t>
                      </a:r>
                    </a:p>
                    <a:p>
                      <a:pPr algn="l">
                        <a:lnSpc>
                          <a:spcPct val="100000"/>
                        </a:lnSpc>
                      </a:pPr>
                      <a:endParaRPr lang="en-US" sz="600" b="1" i="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i="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i="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31206585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49E3F4-B61C-457A-E840-C9EE07D9A22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EEA956D-2CFF-5B2C-CD1B-06FDF2099C49}"/>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08956E3B-44E3-C739-9807-F5B3AC764123}"/>
              </a:ext>
            </a:extLst>
          </p:cNvPr>
          <p:cNvSpPr txBox="1"/>
          <p:nvPr/>
        </p:nvSpPr>
        <p:spPr>
          <a:xfrm>
            <a:off x="241825"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3E931EEE-F173-2C9E-A785-A1E6D92FD218}"/>
              </a:ext>
            </a:extLst>
          </p:cNvPr>
          <p:cNvGraphicFramePr>
            <a:graphicFrameLocks noGrp="1"/>
          </p:cNvGraphicFramePr>
          <p:nvPr>
            <p:extLst>
              <p:ext uri="{D42A27DB-BD31-4B8C-83A1-F6EECF244321}">
                <p14:modId xmlns:p14="http://schemas.microsoft.com/office/powerpoint/2010/main" val="3949779688"/>
              </p:ext>
            </p:extLst>
          </p:nvPr>
        </p:nvGraphicFramePr>
        <p:xfrm>
          <a:off x="294842" y="694098"/>
          <a:ext cx="5530128" cy="31851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ea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ea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ea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ea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ea typeface="Calibri" panose="020F0502020204030204" pitchFamily="34" charset="0"/>
                          <a:cs typeface="Calibri" panose="020F0502020204030204" pitchFamily="34" charset="0"/>
                        </a:rPr>
                      </a:br>
                      <a:r>
                        <a:rPr lang="en-US" sz="500" b="1" dirty="0">
                          <a:effectLst/>
                          <a:latin typeface="Calibri" panose="020F0502020204030204" pitchFamily="34" charset="0"/>
                          <a:ea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ea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ea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ea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ea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nSpc>
                          <a:spcPct val="124000"/>
                        </a:lnSpc>
                      </a:pPr>
                      <a:r>
                        <a:rPr lang="en-US" sz="600" i="0" dirty="0">
                          <a:latin typeface="Calibri" panose="020F0502020204030204" pitchFamily="34" charset="0"/>
                          <a:ea typeface="Calibri" panose="020F0502020204030204" pitchFamily="34" charset="0"/>
                          <a:cs typeface="Calibri" panose="020F0502020204030204" pitchFamily="34" charset="0"/>
                        </a:rPr>
                        <a:t>Increasing engagement of all pupils in regular physical activity and sporting activities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i="0" dirty="0">
                          <a:solidFill>
                            <a:schemeClr val="tx1"/>
                          </a:solidFill>
                          <a:latin typeface="Calibri" panose="020F0502020204030204" pitchFamily="34" charset="0"/>
                          <a:ea typeface="Calibri" panose="020F0502020204030204" pitchFamily="34" charset="0"/>
                          <a:cs typeface="Calibri" panose="020F0502020204030204" pitchFamily="34" charset="0"/>
                        </a:rPr>
                        <a:t>Provide a wide range of extra curricular activities.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i="0"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i="0" dirty="0">
                          <a:solidFill>
                            <a:schemeClr val="tx1"/>
                          </a:solidFill>
                          <a:latin typeface="Calibri" panose="020F0502020204030204" pitchFamily="34" charset="0"/>
                          <a:ea typeface="Calibri" panose="020F0502020204030204" pitchFamily="34" charset="0"/>
                          <a:cs typeface="Calibri" panose="020F0502020204030204" pitchFamily="34" charset="0"/>
                        </a:rPr>
                        <a:t>Provide a wide range of lunch sporting activities.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i="0"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i="0" dirty="0">
                          <a:solidFill>
                            <a:schemeClr val="tx1"/>
                          </a:solidFill>
                          <a:latin typeface="Calibri" panose="020F0502020204030204" pitchFamily="34" charset="0"/>
                          <a:ea typeface="Calibri" panose="020F0502020204030204" pitchFamily="34" charset="0"/>
                          <a:cs typeface="Calibri" panose="020F0502020204030204" pitchFamily="34" charset="0"/>
                        </a:rPr>
                        <a:t>Provide opportunities for school sports teams.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i="0"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i="0" dirty="0">
                          <a:solidFill>
                            <a:schemeClr val="tx1"/>
                          </a:solidFill>
                          <a:latin typeface="Calibri" panose="020F0502020204030204" pitchFamily="34" charset="0"/>
                          <a:ea typeface="Calibri" panose="020F0502020204030204" pitchFamily="34" charset="0"/>
                          <a:cs typeface="Calibri" panose="020F0502020204030204" pitchFamily="34" charset="0"/>
                        </a:rPr>
                        <a:t>Range of equipment</a:t>
                      </a:r>
                    </a:p>
                    <a:p>
                      <a:pPr algn="l">
                        <a:lnSpc>
                          <a:spcPct val="100000"/>
                        </a:lnSpc>
                      </a:pPr>
                      <a:endParaRPr lang="en-US" sz="600" i="0" dirty="0">
                        <a:solidFill>
                          <a:schemeClr val="tx1"/>
                        </a:solidFill>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i="0" dirty="0">
                          <a:solidFill>
                            <a:schemeClr val="tx1"/>
                          </a:solidFill>
                          <a:latin typeface="Calibri" panose="020F0502020204030204" pitchFamily="34" charset="0"/>
                          <a:ea typeface="Calibri" panose="020F0502020204030204" pitchFamily="34" charset="0"/>
                          <a:cs typeface="Calibri" panose="020F0502020204030204" pitchFamily="34" charset="0"/>
                        </a:rPr>
                        <a:t>All children have the opportunity of participating in sports clubs during the school year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i="0"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i="0" dirty="0">
                          <a:solidFill>
                            <a:schemeClr val="tx1"/>
                          </a:solidFill>
                          <a:latin typeface="Calibri" panose="020F0502020204030204" pitchFamily="34" charset="0"/>
                          <a:ea typeface="Calibri" panose="020F0502020204030204" pitchFamily="34" charset="0"/>
                          <a:cs typeface="Calibri" panose="020F0502020204030204" pitchFamily="34" charset="0"/>
                        </a:rPr>
                        <a:t>All children have the opportunity of attending a sports competition throughout the year – friendly or competitive.</a:t>
                      </a:r>
                    </a:p>
                    <a:p>
                      <a:pPr algn="l">
                        <a:lnSpc>
                          <a:spcPct val="100000"/>
                        </a:lnSpc>
                      </a:pPr>
                      <a:endParaRPr lang="en-US" sz="600" i="0"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l">
                        <a:lnSpc>
                          <a:spcPct val="100000"/>
                        </a:lnSpc>
                      </a:pPr>
                      <a:r>
                        <a:rPr lang="en-US" sz="600" i="0" dirty="0">
                          <a:solidFill>
                            <a:schemeClr val="tx1"/>
                          </a:solidFill>
                          <a:latin typeface="Calibri" panose="020F0502020204030204" pitchFamily="34" charset="0"/>
                          <a:ea typeface="Calibri" panose="020F0502020204030204" pitchFamily="34" charset="0"/>
                          <a:cs typeface="Calibri" panose="020F0502020204030204" pitchFamily="34" charset="0"/>
                        </a:rPr>
                        <a:t>Opportunity for children to engage with sporting equipment at lunch.</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i="0" dirty="0">
                          <a:solidFill>
                            <a:schemeClr val="tx1"/>
                          </a:solidFill>
                          <a:latin typeface="Calibri" panose="020F0502020204030204" pitchFamily="34" charset="0"/>
                          <a:ea typeface="Calibri" panose="020F0502020204030204" pitchFamily="34" charset="0"/>
                          <a:cs typeface="Calibri" panose="020F0502020204030204" pitchFamily="34" charset="0"/>
                        </a:rPr>
                        <a:t>Children attending sports club or competition throughout the year.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i="0"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i="0" dirty="0">
                          <a:solidFill>
                            <a:schemeClr val="tx1"/>
                          </a:solidFill>
                          <a:latin typeface="Calibri" panose="020F0502020204030204" pitchFamily="34" charset="0"/>
                          <a:ea typeface="Calibri" panose="020F0502020204030204" pitchFamily="34" charset="0"/>
                          <a:cs typeface="Calibri" panose="020F0502020204030204" pitchFamily="34" charset="0"/>
                        </a:rPr>
                        <a:t>Children playing sports at lunch throughout the year.</a:t>
                      </a:r>
                    </a:p>
                    <a:p>
                      <a:pPr algn="l">
                        <a:lnSpc>
                          <a:spcPct val="100000"/>
                        </a:lnSpc>
                      </a:pPr>
                      <a:endParaRPr lang="en-US" sz="600" i="0" dirty="0">
                        <a:solidFill>
                          <a:schemeClr val="tx1"/>
                        </a:solidFill>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ea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i="0" dirty="0">
                          <a:solidFill>
                            <a:sysClr val="windowText" lastClr="000000"/>
                          </a:solidFill>
                          <a:latin typeface="Calibri" panose="020F0502020204030204" pitchFamily="34" charset="0"/>
                          <a:ea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i="0" kern="12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Are the improvements sustainable? How?</a:t>
                      </a:r>
                      <a:endParaRPr lang="en-US" sz="700" b="1" i="0" dirty="0">
                        <a:solidFill>
                          <a:sysClr val="windowText" lastClr="000000"/>
                        </a:solidFill>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i="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i="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Approx. cost</a:t>
                      </a:r>
                      <a:endParaRPr lang="en-GB" sz="700" b="1" i="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ea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ea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ea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ea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ea typeface="Calibri" panose="020F0502020204030204" pitchFamily="34" charset="0"/>
                          <a:cs typeface="Calibri" panose="020F0502020204030204" pitchFamily="34" charset="0"/>
                        </a:rPr>
                        <a:t>Evaluate</a:t>
                      </a:r>
                      <a:r>
                        <a:rPr lang="en-US" sz="700" b="1" dirty="0">
                          <a:latin typeface="Calibri" panose="020F0502020204030204" pitchFamily="34" charset="0"/>
                          <a:ea typeface="Calibri" panose="020F0502020204030204" pitchFamily="34" charset="0"/>
                          <a:cs typeface="Calibri" panose="020F0502020204030204" pitchFamily="34" charset="0"/>
                        </a:rPr>
                        <a:t> </a:t>
                      </a:r>
                      <a:r>
                        <a:rPr lang="en-US" sz="500" b="1" dirty="0">
                          <a:latin typeface="Calibri" panose="020F0502020204030204" pitchFamily="34" charset="0"/>
                          <a:ea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ea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ea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ea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ea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ea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lvl="0" algn="l">
                        <a:lnSpc>
                          <a:spcPct val="100000"/>
                        </a:lnSpc>
                        <a:buNone/>
                      </a:pPr>
                      <a:r>
                        <a:rPr lang="en-US" sz="600" b="0" i="0" u="none" strike="noStrike" noProof="0">
                          <a:solidFill>
                            <a:srgbClr val="000000"/>
                          </a:solidFill>
                          <a:latin typeface="Calibri" panose="020F0502020204030204" pitchFamily="34" charset="0"/>
                          <a:ea typeface="Calibri" panose="020F0502020204030204" pitchFamily="34" charset="0"/>
                          <a:cs typeface="Calibri" panose="020F0502020204030204" pitchFamily="34" charset="0"/>
                        </a:rPr>
                        <a:t>Increasing engagement of all pupils in regular physical activity and sporting activities</a:t>
                      </a:r>
                      <a:endParaRPr lang="en-US" i="0">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lvl="0" algn="l">
                        <a:lnSpc>
                          <a:spcPct val="100000"/>
                        </a:lnSpc>
                        <a:spcBef>
                          <a:spcPts val="0"/>
                        </a:spcBef>
                        <a:spcAft>
                          <a:spcPts val="0"/>
                        </a:spcAft>
                        <a:buNone/>
                      </a:pPr>
                      <a:r>
                        <a:rPr lang="en-US" sz="600" b="0" i="0" u="none" strike="noStrike" noProof="0" dirty="0">
                          <a:solidFill>
                            <a:schemeClr val="tx1"/>
                          </a:solidFill>
                          <a:latin typeface="Calibri" panose="020F0502020204030204" pitchFamily="34" charset="0"/>
                          <a:ea typeface="Calibri" panose="020F0502020204030204" pitchFamily="34" charset="0"/>
                          <a:cs typeface="Calibri" panose="020F0502020204030204" pitchFamily="34" charset="0"/>
                        </a:rPr>
                        <a:t>Yes. A broad range of sporting opportunities, extracurricular clubs and active play initiatives are now embedded within the school. Ongoing promotion of physical activity and pupil voice helps ensure activities continue to meet pupils' interests and needs.</a:t>
                      </a:r>
                      <a:endParaRPr lang="en-US" sz="600" i="0" dirty="0">
                        <a:latin typeface="Calibri" panose="020F0502020204030204" pitchFamily="34" charset="0"/>
                        <a:ea typeface="Calibri" panose="020F0502020204030204" pitchFamily="34" charset="0"/>
                        <a:cs typeface="Calibri" panose="020F0502020204030204" pitchFamily="34" charset="0"/>
                      </a:endParaRPr>
                    </a:p>
                    <a:p>
                      <a:pPr marL="0" marR="0" lvl="0" indent="0" algn="l" defTabSz="575981">
                        <a:lnSpc>
                          <a:spcPct val="100000"/>
                        </a:lnSpc>
                        <a:spcBef>
                          <a:spcPts val="0"/>
                        </a:spcBef>
                        <a:spcAft>
                          <a:spcPts val="0"/>
                        </a:spcAft>
                        <a:buClrTx/>
                        <a:buSzTx/>
                        <a:buFontTx/>
                        <a:buNone/>
                        <a:tabLst/>
                        <a:defRPr/>
                      </a:pPr>
                      <a:endParaRPr lang="en-US" sz="600" i="0"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l">
                        <a:lnSpc>
                          <a:spcPct val="100000"/>
                        </a:lnSpc>
                      </a:pPr>
                      <a:endParaRPr lang="en-US" sz="600" i="0" dirty="0">
                        <a:solidFill>
                          <a:schemeClr val="tx1"/>
                        </a:solidFill>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en-US" sz="600" b="0" i="0" u="none" strike="noStrike" noProof="0">
                          <a:solidFill>
                            <a:schemeClr val="tx1"/>
                          </a:solidFill>
                          <a:latin typeface="Calibri" panose="020F0502020204030204" pitchFamily="34" charset="0"/>
                          <a:ea typeface="Calibri" panose="020F0502020204030204" pitchFamily="34" charset="0"/>
                          <a:cs typeface="Calibri" panose="020F0502020204030204" pitchFamily="34" charset="0"/>
                        </a:rPr>
                        <a:t>Participation</a:t>
                      </a:r>
                      <a:r>
                        <a:rPr lang="en-US" sz="600" b="0" i="0" u="none" strike="noStrike" noProof="0" dirty="0">
                          <a:solidFill>
                            <a:schemeClr val="tx1"/>
                          </a:solidFill>
                          <a:latin typeface="Calibri" panose="020F0502020204030204" pitchFamily="34" charset="0"/>
                          <a:ea typeface="Calibri" panose="020F0502020204030204" pitchFamily="34" charset="0"/>
                          <a:cs typeface="Calibri" panose="020F0502020204030204" pitchFamily="34" charset="0"/>
                        </a:rPr>
                        <a:t> registers show increased attendance at clubs and sports events. Staff observations indicate higher levels of engagement during PE lessons and active breaktimes. Pupil surveys and discussions demonstrate positive attitudes towards physical activity and increased confidence in taking part in sport.</a:t>
                      </a:r>
                      <a:endParaRPr lang="en-US" sz="600" i="0"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marL="0" marR="0" lvl="0" indent="0" algn="l" defTabSz="575981">
                        <a:lnSpc>
                          <a:spcPct val="100000"/>
                        </a:lnSpc>
                        <a:spcBef>
                          <a:spcPts val="0"/>
                        </a:spcBef>
                        <a:spcAft>
                          <a:spcPts val="0"/>
                        </a:spcAft>
                        <a:buClrTx/>
                        <a:buSzTx/>
                        <a:buFontTx/>
                        <a:buNone/>
                        <a:tabLst/>
                        <a:defRPr/>
                      </a:pPr>
                      <a:endParaRPr lang="en-US" sz="600" i="0"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l">
                        <a:lnSpc>
                          <a:spcPct val="100000"/>
                        </a:lnSpc>
                      </a:pPr>
                      <a:endParaRPr lang="en-US" sz="600" i="0" dirty="0">
                        <a:solidFill>
                          <a:schemeClr val="tx1"/>
                        </a:solidFill>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i="0" dirty="0">
                          <a:solidFill>
                            <a:schemeClr val="tx1"/>
                          </a:solidFill>
                          <a:latin typeface="Calibri" panose="020F0502020204030204" pitchFamily="34" charset="0"/>
                          <a:ea typeface="Calibri" panose="020F0502020204030204" pitchFamily="34" charset="0"/>
                          <a:cs typeface="Calibri" panose="020F0502020204030204" pitchFamily="34" charset="0"/>
                        </a:rPr>
                        <a:t>£6000</a:t>
                      </a:r>
                    </a:p>
                    <a:p>
                      <a:pPr algn="l">
                        <a:lnSpc>
                          <a:spcPct val="100000"/>
                        </a:lnSpc>
                      </a:pPr>
                      <a:endParaRPr lang="en-US" sz="600" b="1" i="0"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l">
                        <a:lnSpc>
                          <a:spcPct val="100000"/>
                        </a:lnSpc>
                      </a:pPr>
                      <a:endParaRPr lang="en-US" sz="600" i="0"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l">
                        <a:lnSpc>
                          <a:spcPct val="100000"/>
                        </a:lnSpc>
                      </a:pPr>
                      <a:endParaRPr lang="en-US" sz="600" i="0" dirty="0">
                        <a:solidFill>
                          <a:schemeClr val="tx1"/>
                        </a:solidFill>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9204007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E81377-4984-9E91-6312-42E020C192E4}"/>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D753EE05-37B0-B748-E02B-87B61D03D4CF}"/>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C9889ECA-8E35-F6B3-7A4E-2CA49FCDA49D}"/>
              </a:ext>
            </a:extLst>
          </p:cNvPr>
          <p:cNvSpPr txBox="1"/>
          <p:nvPr/>
        </p:nvSpPr>
        <p:spPr>
          <a:xfrm>
            <a:off x="241825" y="208550"/>
            <a:ext cx="3559359" cy="276999"/>
          </a:xfrm>
          <a:prstGeom prst="rect">
            <a:avLst/>
          </a:prstGeom>
          <a:noFill/>
        </p:spPr>
        <p:txBody>
          <a:bodyPr wrap="square" lIns="91440" tIns="45720" rIns="91440" bIns="45720" rtlCol="0" anchor="t">
            <a:spAutoFit/>
          </a:bodyPr>
          <a:lstStyle/>
          <a:p>
            <a:r>
              <a:rPr lang="en-US" sz="1200" b="1">
                <a:latin typeface="Calibri"/>
                <a:ea typeface="Calibri"/>
                <a:cs typeface="Calibri"/>
              </a:rPr>
              <a:t>Your Objective:</a:t>
            </a:r>
            <a:endParaRPr lang="en-US" sz="1200" b="1" dirty="0">
              <a:latin typeface="Calibri" panose="020F0502020204030204" pitchFamily="34" charset="0"/>
              <a:ea typeface="Calibri"/>
              <a:cs typeface="Calibri" panose="020F0502020204030204" pitchFamily="34" charset="0"/>
            </a:endParaRPr>
          </a:p>
        </p:txBody>
      </p:sp>
      <p:graphicFrame>
        <p:nvGraphicFramePr>
          <p:cNvPr id="2" name="Table 1">
            <a:extLst>
              <a:ext uri="{FF2B5EF4-FFF2-40B4-BE49-F238E27FC236}">
                <a16:creationId xmlns:a16="http://schemas.microsoft.com/office/drawing/2014/main" id="{3AA1F41E-16F8-13EB-4925-35BA2A4A1EAD}"/>
              </a:ext>
            </a:extLst>
          </p:cNvPr>
          <p:cNvGraphicFramePr>
            <a:graphicFrameLocks noGrp="1"/>
          </p:cNvGraphicFramePr>
          <p:nvPr>
            <p:extLst>
              <p:ext uri="{D42A27DB-BD31-4B8C-83A1-F6EECF244321}">
                <p14:modId xmlns:p14="http://schemas.microsoft.com/office/powerpoint/2010/main" val="788374263"/>
              </p:ext>
            </p:extLst>
          </p:nvPr>
        </p:nvGraphicFramePr>
        <p:xfrm>
          <a:off x="294842" y="694098"/>
          <a:ext cx="5530111" cy="2286826"/>
        </p:xfrm>
        <a:graphic>
          <a:graphicData uri="http://schemas.openxmlformats.org/drawingml/2006/table">
            <a:tbl>
              <a:tblPr firstRow="1" bandRow="1">
                <a:tableStyleId>{5C22544A-7EE6-4342-B048-85BDC9FD1C3A}</a:tableStyleId>
              </a:tblPr>
              <a:tblGrid>
                <a:gridCol w="346761">
                  <a:extLst>
                    <a:ext uri="{9D8B030D-6E8A-4147-A177-3AD203B41FA5}">
                      <a16:colId xmlns:a16="http://schemas.microsoft.com/office/drawing/2014/main" val="1397519339"/>
                    </a:ext>
                  </a:extLst>
                </a:gridCol>
                <a:gridCol w="803857">
                  <a:extLst>
                    <a:ext uri="{9D8B030D-6E8A-4147-A177-3AD203B41FA5}">
                      <a16:colId xmlns:a16="http://schemas.microsoft.com/office/drawing/2014/main" val="3874769663"/>
                    </a:ext>
                  </a:extLst>
                </a:gridCol>
                <a:gridCol w="764453">
                  <a:extLst>
                    <a:ext uri="{9D8B030D-6E8A-4147-A177-3AD203B41FA5}">
                      <a16:colId xmlns:a16="http://schemas.microsoft.com/office/drawing/2014/main" val="279180329"/>
                    </a:ext>
                  </a:extLst>
                </a:gridCol>
                <a:gridCol w="1790106">
                  <a:extLst>
                    <a:ext uri="{9D8B030D-6E8A-4147-A177-3AD203B41FA5}">
                      <a16:colId xmlns:a16="http://schemas.microsoft.com/office/drawing/2014/main" val="1419483341"/>
                    </a:ext>
                  </a:extLst>
                </a:gridCol>
                <a:gridCol w="1824934">
                  <a:extLst>
                    <a:ext uri="{9D8B030D-6E8A-4147-A177-3AD203B41FA5}">
                      <a16:colId xmlns:a16="http://schemas.microsoft.com/office/drawing/2014/main" val="1532179531"/>
                    </a:ext>
                  </a:extLst>
                </a:gridCol>
              </a:tblGrid>
              <a:tr h="447863">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1512348">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lvl="0" algn="l">
                        <a:lnSpc>
                          <a:spcPct val="100000"/>
                        </a:lnSpc>
                        <a:spcBef>
                          <a:spcPts val="0"/>
                        </a:spcBef>
                        <a:spcAft>
                          <a:spcPts val="0"/>
                        </a:spcAft>
                        <a:buNone/>
                      </a:pPr>
                      <a:endParaRPr lang="en-US" sz="600" b="0" i="0" u="none" strike="noStrike" noProof="0" dirty="0">
                        <a:solidFill>
                          <a:srgbClr val="000000"/>
                        </a:solidFill>
                        <a:latin typeface="Calibri"/>
                        <a:ea typeface="Calibri"/>
                        <a:cs typeface="Calibri"/>
                      </a:endParaRPr>
                    </a:p>
                    <a:p>
                      <a:pPr lvl="0" algn="l">
                        <a:lnSpc>
                          <a:spcPct val="100000"/>
                        </a:lnSpc>
                        <a:spcBef>
                          <a:spcPts val="0"/>
                        </a:spcBef>
                        <a:spcAft>
                          <a:spcPts val="0"/>
                        </a:spcAft>
                        <a:buNone/>
                      </a:pPr>
                      <a:r>
                        <a:rPr lang="en-US" sz="600" b="0" i="0" u="none" strike="noStrike" noProof="0">
                          <a:solidFill>
                            <a:srgbClr val="000000"/>
                          </a:solidFill>
                          <a:latin typeface="Segoe UI"/>
                          <a:ea typeface="Calibri"/>
                          <a:cs typeface="Segoe UI"/>
                        </a:rPr>
                        <a:t>To increase pupil participation in physical activity by providing high-quality lunchtime and after-school sports opportunities led by specialist sports coaches, enabling pupils to develop skills, confidence and enjoyment in a range of sports.</a:t>
                      </a:r>
                      <a:endParaRPr lang="en-US" sz="600"/>
                    </a:p>
                    <a:p>
                      <a:pPr lvl="0">
                        <a:lnSpc>
                          <a:spcPct val="124000"/>
                        </a:lnSpc>
                        <a:buNone/>
                      </a:pPr>
                      <a:endParaRPr lang="en-US" sz="700" b="0" i="1" u="none" strike="noStrike" noProof="0" dirty="0">
                        <a:solidFill>
                          <a:srgbClr val="000000"/>
                        </a:solidFill>
                        <a:latin typeface="Calibri"/>
                        <a:ea typeface="Calibri"/>
                        <a:cs typeface="Calibri"/>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a:cs typeface="Calibri"/>
                      </a:endParaRPr>
                    </a:p>
                    <a:p>
                      <a:pPr lvl="0" algn="l">
                        <a:lnSpc>
                          <a:spcPct val="100000"/>
                        </a:lnSpc>
                        <a:spcBef>
                          <a:spcPts val="0"/>
                        </a:spcBef>
                        <a:spcAft>
                          <a:spcPts val="0"/>
                        </a:spcAft>
                        <a:buNone/>
                      </a:pPr>
                      <a:r>
                        <a:rPr lang="en-US" sz="600" b="0" i="0" u="none" strike="noStrike" noProof="0" dirty="0">
                          <a:solidFill>
                            <a:schemeClr val="tx1"/>
                          </a:solidFill>
                          <a:latin typeface="Segoe UI"/>
                          <a:cs typeface="Segoe UI"/>
                        </a:rPr>
                        <a:t>Employ specialist sports coaches to deliver a </a:t>
                      </a:r>
                      <a:r>
                        <a:rPr lang="en-US" sz="600" b="0" i="0" u="none" strike="noStrike" noProof="0" dirty="0" err="1">
                          <a:solidFill>
                            <a:schemeClr val="tx1"/>
                          </a:solidFill>
                          <a:latin typeface="Segoe UI"/>
                          <a:cs typeface="Segoe UI"/>
                        </a:rPr>
                        <a:t>programme</a:t>
                      </a:r>
                      <a:r>
                        <a:rPr lang="en-US" sz="600" b="0" i="0" u="none" strike="noStrike" noProof="0" dirty="0">
                          <a:solidFill>
                            <a:schemeClr val="tx1"/>
                          </a:solidFill>
                          <a:latin typeface="Segoe UI"/>
                          <a:cs typeface="Segoe UI"/>
                        </a:rPr>
                        <a:t> of high-quality lunchtime and after-school sports clubs throughout the academic year.</a:t>
                      </a:r>
                      <a:endParaRPr lang="en-US" sz="600" dirty="0"/>
                    </a:p>
                    <a:p>
                      <a:pPr lvl="0" algn="l">
                        <a:lnSpc>
                          <a:spcPct val="100000"/>
                        </a:lnSpc>
                        <a:buNone/>
                      </a:pPr>
                      <a:endParaRPr lang="en-US" sz="600" dirty="0">
                        <a:solidFill>
                          <a:schemeClr val="tx1"/>
                        </a:solidFill>
                        <a:latin typeface="Calibri"/>
                        <a:cs typeface="Calibri"/>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lvl="0" indent="-171450" algn="l">
                        <a:lnSpc>
                          <a:spcPct val="100000"/>
                        </a:lnSpc>
                        <a:spcBef>
                          <a:spcPts val="0"/>
                        </a:spcBef>
                        <a:spcAft>
                          <a:spcPts val="0"/>
                        </a:spcAft>
                        <a:buFont typeface="Arial"/>
                        <a:buChar char="•"/>
                      </a:pPr>
                      <a:r>
                        <a:rPr lang="en-US" sz="1100" b="0" i="0" u="none" strike="noStrike" noProof="0">
                          <a:solidFill>
                            <a:schemeClr val="tx1"/>
                          </a:solidFill>
                          <a:latin typeface="Segoe UI"/>
                          <a:cs typeface="Segoe UI"/>
                        </a:rPr>
                        <a:t>I</a:t>
                      </a:r>
                      <a:r>
                        <a:rPr lang="en-US" sz="600" b="0" i="0" u="none" strike="noStrike" noProof="0">
                          <a:solidFill>
                            <a:schemeClr val="tx1"/>
                          </a:solidFill>
                          <a:latin typeface="Segoe UI"/>
                          <a:cs typeface="Segoe UI"/>
                        </a:rPr>
                        <a:t>ncreased participation in lunchtime and after-school sports clubs across all year groups.</a:t>
                      </a:r>
                      <a:endParaRPr lang="en-US" sz="600"/>
                    </a:p>
                    <a:p>
                      <a:pPr marL="171450" lvl="0" indent="-171450" algn="l">
                        <a:lnSpc>
                          <a:spcPct val="100000"/>
                        </a:lnSpc>
                        <a:spcBef>
                          <a:spcPts val="0"/>
                        </a:spcBef>
                        <a:spcAft>
                          <a:spcPts val="0"/>
                        </a:spcAft>
                        <a:buFont typeface="Arial"/>
                        <a:buChar char="•"/>
                      </a:pPr>
                      <a:r>
                        <a:rPr lang="en-US" sz="600" b="0" i="0" u="none" strike="noStrike" noProof="0">
                          <a:solidFill>
                            <a:schemeClr val="tx1"/>
                          </a:solidFill>
                          <a:latin typeface="Segoe UI"/>
                          <a:cs typeface="Segoe UI"/>
                        </a:rPr>
                        <a:t>More pupils meeting the recommended levels of daily physical activity.</a:t>
                      </a:r>
                      <a:endParaRPr lang="en-US" sz="600"/>
                    </a:p>
                    <a:p>
                      <a:pPr marL="171450" lvl="0" indent="-171450" algn="l">
                        <a:lnSpc>
                          <a:spcPct val="100000"/>
                        </a:lnSpc>
                        <a:spcBef>
                          <a:spcPts val="0"/>
                        </a:spcBef>
                        <a:spcAft>
                          <a:spcPts val="0"/>
                        </a:spcAft>
                        <a:buFont typeface="Arial"/>
                        <a:buChar char="•"/>
                      </a:pPr>
                      <a:r>
                        <a:rPr lang="en-US" sz="600" b="0" i="0" u="none" strike="noStrike" noProof="0">
                          <a:solidFill>
                            <a:schemeClr val="tx1"/>
                          </a:solidFill>
                          <a:latin typeface="Segoe UI"/>
                          <a:cs typeface="Segoe UI"/>
                        </a:rPr>
                        <a:t>Improved confidence, skills and enjoyment in a range of sports and physical activities.</a:t>
                      </a:r>
                      <a:endParaRPr lang="en-US" sz="600"/>
                    </a:p>
                    <a:p>
                      <a:pPr marL="171450" lvl="0" indent="-171450" algn="l">
                        <a:lnSpc>
                          <a:spcPct val="100000"/>
                        </a:lnSpc>
                        <a:spcBef>
                          <a:spcPts val="0"/>
                        </a:spcBef>
                        <a:spcAft>
                          <a:spcPts val="0"/>
                        </a:spcAft>
                        <a:buFont typeface="Arial"/>
                        <a:buChar char="•"/>
                      </a:pPr>
                      <a:r>
                        <a:rPr lang="en-US" sz="600" b="0" i="0" u="none" strike="noStrike" noProof="0">
                          <a:solidFill>
                            <a:schemeClr val="tx1"/>
                          </a:solidFill>
                          <a:latin typeface="Segoe UI"/>
                          <a:cs typeface="Segoe UI"/>
                        </a:rPr>
                        <a:t>Greater engagement from less active pupils and those who do not traditionally participate in sport.</a:t>
                      </a:r>
                      <a:endParaRPr lang="en-US" sz="600"/>
                    </a:p>
                    <a:p>
                      <a:pPr marL="171450" lvl="0" indent="-171450" algn="l">
                        <a:lnSpc>
                          <a:spcPct val="100000"/>
                        </a:lnSpc>
                        <a:spcBef>
                          <a:spcPts val="0"/>
                        </a:spcBef>
                        <a:spcAft>
                          <a:spcPts val="0"/>
                        </a:spcAft>
                        <a:buFont typeface="Arial"/>
                        <a:buChar char="•"/>
                      </a:pPr>
                      <a:r>
                        <a:rPr lang="en-US" sz="600" b="0" i="0" u="none" strike="noStrike" noProof="0" dirty="0">
                          <a:solidFill>
                            <a:schemeClr val="tx1"/>
                          </a:solidFill>
                          <a:latin typeface="Segoe UI"/>
                          <a:cs typeface="Segoe UI"/>
                        </a:rPr>
                        <a:t>Improved teamwork, resilience and social skills through regular participation in </a:t>
                      </a:r>
                      <a:r>
                        <a:rPr lang="en-US" sz="600" b="0" i="0" u="none" strike="noStrike" noProof="0" dirty="0" err="1">
                          <a:solidFill>
                            <a:schemeClr val="tx1"/>
                          </a:solidFill>
                          <a:latin typeface="Segoe UI"/>
                          <a:cs typeface="Segoe UI"/>
                        </a:rPr>
                        <a:t>organised</a:t>
                      </a:r>
                      <a:r>
                        <a:rPr lang="en-US" sz="600" b="0" i="0" u="none" strike="noStrike" noProof="0" dirty="0">
                          <a:solidFill>
                            <a:schemeClr val="tx1"/>
                          </a:solidFill>
                          <a:latin typeface="Segoe UI"/>
                          <a:cs typeface="Segoe UI"/>
                        </a:rPr>
                        <a:t> activities.</a:t>
                      </a:r>
                      <a:endParaRPr lang="en-US" sz="600" dirty="0"/>
                    </a:p>
                    <a:p>
                      <a:pPr marL="0" lvl="0" indent="0" algn="l">
                        <a:lnSpc>
                          <a:spcPct val="100000"/>
                        </a:lnSpc>
                        <a:spcBef>
                          <a:spcPts val="0"/>
                        </a:spcBef>
                        <a:spcAft>
                          <a:spcPts val="0"/>
                        </a:spcAft>
                        <a:buNone/>
                      </a:pPr>
                      <a:endParaRPr lang="en-US" sz="600" b="0" i="0" u="none" strike="noStrike" noProof="0" dirty="0">
                        <a:solidFill>
                          <a:schemeClr val="tx1"/>
                        </a:solidFill>
                        <a:latin typeface="Segoe UI"/>
                        <a:cs typeface="Segoe UI"/>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lvl="0" indent="0" algn="l">
                        <a:lnSpc>
                          <a:spcPct val="100000"/>
                        </a:lnSpc>
                        <a:spcBef>
                          <a:spcPts val="0"/>
                        </a:spcBef>
                        <a:spcAft>
                          <a:spcPts val="0"/>
                        </a:spcAft>
                        <a:buNone/>
                      </a:pPr>
                      <a:r>
                        <a:rPr lang="en-US" sz="600" b="0" i="0" u="none" strike="noStrike" noProof="0">
                          <a:solidFill>
                            <a:schemeClr val="tx1"/>
                          </a:solidFill>
                          <a:latin typeface="Segoe UI"/>
                          <a:cs typeface="Segoe UI"/>
                        </a:rPr>
                        <a:t>Pupil voice surveys indicate positive attitudes towards sport, increased enjoyment and greater confidence in participating in physical activities.</a:t>
                      </a:r>
                      <a:endParaRPr lang="en-US" sz="600"/>
                    </a:p>
                    <a:p>
                      <a:pPr marL="0" lvl="0" indent="0" algn="l">
                        <a:lnSpc>
                          <a:spcPct val="100000"/>
                        </a:lnSpc>
                        <a:spcBef>
                          <a:spcPts val="0"/>
                        </a:spcBef>
                        <a:spcAft>
                          <a:spcPts val="0"/>
                        </a:spcAft>
                        <a:buNone/>
                      </a:pPr>
                      <a:r>
                        <a:rPr lang="en-US" sz="600" b="0" i="0" u="none" strike="noStrike" noProof="0">
                          <a:solidFill>
                            <a:schemeClr val="tx1"/>
                          </a:solidFill>
                          <a:latin typeface="Segoe UI"/>
                          <a:cs typeface="Segoe UI"/>
                        </a:rPr>
                        <a:t>Observations from specialist coaches and school staff demonstrate improvements in pupils' sporting skills, teamwork, resilience and engagement.</a:t>
                      </a:r>
                      <a:endParaRPr lang="en-US" sz="600"/>
                    </a:p>
                    <a:p>
                      <a:pPr marL="0" lvl="0" indent="0" algn="l">
                        <a:lnSpc>
                          <a:spcPct val="100000"/>
                        </a:lnSpc>
                        <a:spcBef>
                          <a:spcPts val="0"/>
                        </a:spcBef>
                        <a:spcAft>
                          <a:spcPts val="0"/>
                        </a:spcAft>
                        <a:buNone/>
                      </a:pPr>
                      <a:r>
                        <a:rPr lang="en-US" sz="600" b="0" i="0" u="none" strike="noStrike" noProof="0">
                          <a:solidFill>
                            <a:schemeClr val="tx1"/>
                          </a:solidFill>
                          <a:latin typeface="Segoe UI"/>
                          <a:cs typeface="Segoe UI"/>
                        </a:rPr>
                        <a:t>Records of participation in festivals, competitions and sporting events show increased involvement and representation across the school.</a:t>
                      </a:r>
                      <a:endParaRPr lang="en-US" sz="600"/>
                    </a:p>
                    <a:p>
                      <a:pPr marL="0" lvl="0" indent="0" algn="l">
                        <a:lnSpc>
                          <a:spcPct val="100000"/>
                        </a:lnSpc>
                        <a:spcBef>
                          <a:spcPts val="0"/>
                        </a:spcBef>
                        <a:spcAft>
                          <a:spcPts val="0"/>
                        </a:spcAft>
                        <a:buNone/>
                      </a:pPr>
                      <a:r>
                        <a:rPr lang="en-US" sz="600" b="0" i="0" u="none" strike="noStrike" noProof="0">
                          <a:solidFill>
                            <a:schemeClr val="tx1"/>
                          </a:solidFill>
                          <a:latin typeface="Segoe UI"/>
                          <a:cs typeface="Segoe UI"/>
                        </a:rPr>
                        <a:t>Feedback from pupils and parents highlights the value and impact of the additional sporting opportunities provided</a:t>
                      </a:r>
                      <a:endParaRPr lang="en-US" sz="600"/>
                    </a:p>
                    <a:p>
                      <a:pPr marL="0" marR="0" lvl="0" indent="0" algn="l" defTabSz="575981">
                        <a:lnSpc>
                          <a:spcPct val="100000"/>
                        </a:lnSpc>
                        <a:spcBef>
                          <a:spcPts val="0"/>
                        </a:spcBef>
                        <a:spcAft>
                          <a:spcPts val="0"/>
                        </a:spcAft>
                        <a:buClrTx/>
                        <a:buSzTx/>
                        <a:buFontTx/>
                        <a:buNone/>
                        <a:tabLst/>
                        <a:defRPr/>
                      </a:pPr>
                      <a:endParaRPr lang="en-US" sz="600" dirty="0">
                        <a:solidFill>
                          <a:schemeClr val="tx1"/>
                        </a:solidFill>
                        <a:latin typeface="Calibri"/>
                        <a:cs typeface="Calibri"/>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bl>
          </a:graphicData>
        </a:graphic>
      </p:graphicFrame>
    </p:spTree>
    <p:extLst>
      <p:ext uri="{BB962C8B-B14F-4D97-AF65-F5344CB8AC3E}">
        <p14:creationId xmlns:p14="http://schemas.microsoft.com/office/powerpoint/2010/main" val="40021665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F73B5A-E4D0-ECDC-34A0-E9440D455808}"/>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7CD2805-1C1A-54B6-E159-3F62DE74527C}"/>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650A8EF0-DBF4-22CA-AF63-87F522A615A1}"/>
              </a:ext>
            </a:extLst>
          </p:cNvPr>
          <p:cNvSpPr txBox="1"/>
          <p:nvPr/>
        </p:nvSpPr>
        <p:spPr>
          <a:xfrm>
            <a:off x="241825" y="208550"/>
            <a:ext cx="3559359" cy="276999"/>
          </a:xfrm>
          <a:prstGeom prst="rect">
            <a:avLst/>
          </a:prstGeom>
          <a:noFill/>
        </p:spPr>
        <p:txBody>
          <a:bodyPr wrap="square" lIns="91440" tIns="45720" rIns="91440" bIns="45720" rtlCol="0" anchor="t">
            <a:spAutoFit/>
          </a:bodyPr>
          <a:lstStyle/>
          <a:p>
            <a:r>
              <a:rPr lang="en-US" sz="1200" b="1">
                <a:latin typeface="Calibri"/>
                <a:ea typeface="Calibri"/>
                <a:cs typeface="Calibri"/>
              </a:rPr>
              <a:t>Your Objective:</a:t>
            </a:r>
            <a:endParaRPr lang="en-US" sz="1200" b="1" dirty="0">
              <a:latin typeface="Calibri" panose="020F0502020204030204" pitchFamily="34" charset="0"/>
              <a:ea typeface="Calibri"/>
              <a:cs typeface="Calibri" panose="020F0502020204030204" pitchFamily="34" charset="0"/>
            </a:endParaRPr>
          </a:p>
        </p:txBody>
      </p:sp>
      <p:graphicFrame>
        <p:nvGraphicFramePr>
          <p:cNvPr id="6" name="Table 5">
            <a:extLst>
              <a:ext uri="{FF2B5EF4-FFF2-40B4-BE49-F238E27FC236}">
                <a16:creationId xmlns:a16="http://schemas.microsoft.com/office/drawing/2014/main" id="{B79CA532-DE4E-F6F1-09F9-E0F3B0454552}"/>
              </a:ext>
            </a:extLst>
          </p:cNvPr>
          <p:cNvGraphicFramePr>
            <a:graphicFrameLocks noGrp="1"/>
          </p:cNvGraphicFramePr>
          <p:nvPr>
            <p:extLst>
              <p:ext uri="{D42A27DB-BD31-4B8C-83A1-F6EECF244321}">
                <p14:modId xmlns:p14="http://schemas.microsoft.com/office/powerpoint/2010/main" val="300853445"/>
              </p:ext>
            </p:extLst>
          </p:nvPr>
        </p:nvGraphicFramePr>
        <p:xfrm>
          <a:off x="295929" y="1238676"/>
          <a:ext cx="5530118" cy="2117880"/>
        </p:xfrm>
        <a:graphic>
          <a:graphicData uri="http://schemas.openxmlformats.org/drawingml/2006/table">
            <a:tbl>
              <a:tblPr bandRow="1">
                <a:tableStyleId>{5C22544A-7EE6-4342-B048-85BDC9FD1C3A}</a:tableStyleId>
              </a:tblPr>
              <a:tblGrid>
                <a:gridCol w="497633">
                  <a:extLst>
                    <a:ext uri="{9D8B030D-6E8A-4147-A177-3AD203B41FA5}">
                      <a16:colId xmlns:a16="http://schemas.microsoft.com/office/drawing/2014/main" val="3102456981"/>
                    </a:ext>
                  </a:extLst>
                </a:gridCol>
                <a:gridCol w="1089660">
                  <a:extLst>
                    <a:ext uri="{9D8B030D-6E8A-4147-A177-3AD203B41FA5}">
                      <a16:colId xmlns:a16="http://schemas.microsoft.com/office/drawing/2014/main" val="2884668717"/>
                    </a:ext>
                  </a:extLst>
                </a:gridCol>
                <a:gridCol w="1510960">
                  <a:extLst>
                    <a:ext uri="{9D8B030D-6E8A-4147-A177-3AD203B41FA5}">
                      <a16:colId xmlns:a16="http://schemas.microsoft.com/office/drawing/2014/main" val="1435678730"/>
                    </a:ext>
                  </a:extLst>
                </a:gridCol>
                <a:gridCol w="1473739">
                  <a:extLst>
                    <a:ext uri="{9D8B030D-6E8A-4147-A177-3AD203B41FA5}">
                      <a16:colId xmlns:a16="http://schemas.microsoft.com/office/drawing/2014/main" val="2463993817"/>
                    </a:ext>
                  </a:extLst>
                </a:gridCol>
                <a:gridCol w="958126">
                  <a:extLst>
                    <a:ext uri="{9D8B030D-6E8A-4147-A177-3AD203B41FA5}">
                      <a16:colId xmlns:a16="http://schemas.microsoft.com/office/drawing/2014/main" val="3286470381"/>
                    </a:ext>
                  </a:extLst>
                </a:gridCol>
              </a:tblGrid>
              <a:tr h="441333">
                <a:tc>
                  <a:txBody>
                    <a:bodyPr/>
                    <a:lstStyle/>
                    <a:p>
                      <a:pPr marL="0" marR="0" algn="l" fontAlgn="t">
                        <a:buNone/>
                      </a:pPr>
                      <a:endParaRPr lang="en-US" sz="900" b="0" i="0">
                        <a:solidFill>
                          <a:srgbClr val="000000"/>
                        </a:solidFill>
                        <a:effectLst/>
                        <a:latin typeface="Segoe UI" panose="020B0502040204020203" pitchFamily="34" charset="0"/>
                      </a:endParaRPr>
                    </a:p>
                  </a:txBody>
                  <a:tcPr marL="110509" marR="110509" marT="55255" marB="55255">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CDE4BD"/>
                    </a:solidFill>
                  </a:tcPr>
                </a:tc>
                <a:tc>
                  <a:txBody>
                    <a:bodyPr/>
                    <a:lstStyle/>
                    <a:p>
                      <a:pPr marL="0" marR="0" indent="0" algn="ctr" rtl="0" fontAlgn="base">
                        <a:lnSpc>
                          <a:spcPts val="1050"/>
                        </a:lnSpc>
                        <a:buNone/>
                      </a:pPr>
                      <a:r>
                        <a:rPr lang="en-US" sz="700" b="1" i="0">
                          <a:solidFill>
                            <a:srgbClr val="000000"/>
                          </a:solidFill>
                          <a:effectLst/>
                          <a:latin typeface="Calibri" panose="020F0502020204030204" pitchFamily="34" charset="0"/>
                        </a:rPr>
                        <a:t>What impact have you seen?</a:t>
                      </a:r>
                      <a:endParaRPr lang="en-US" sz="900" b="0" i="0">
                        <a:solidFill>
                          <a:srgbClr val="000000"/>
                        </a:solidFill>
                        <a:effectLst/>
                        <a:latin typeface="Segoe UI" panose="020B0502040204020203" pitchFamily="34" charset="0"/>
                      </a:endParaRPr>
                    </a:p>
                  </a:txBody>
                  <a:tcPr marL="110509" marR="110509" marT="55255" marB="55255">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CDE4BD"/>
                    </a:solidFill>
                  </a:tcPr>
                </a:tc>
                <a:tc>
                  <a:txBody>
                    <a:bodyPr/>
                    <a:lstStyle/>
                    <a:p>
                      <a:pPr marL="0" marR="0" indent="0" algn="ctr" rtl="0" fontAlgn="base">
                        <a:lnSpc>
                          <a:spcPts val="1050"/>
                        </a:lnSpc>
                        <a:buNone/>
                      </a:pPr>
                      <a:r>
                        <a:rPr lang="en-GB" sz="700" b="1" i="0">
                          <a:solidFill>
                            <a:srgbClr val="000000"/>
                          </a:solidFill>
                          <a:effectLst/>
                          <a:latin typeface="Calibri" panose="020F0502020204030204" pitchFamily="34" charset="0"/>
                        </a:rPr>
                        <a:t>Are the improvements sustainable? How?</a:t>
                      </a:r>
                      <a:endParaRPr lang="en-US" sz="900" b="0" i="0">
                        <a:solidFill>
                          <a:srgbClr val="000000"/>
                        </a:solidFill>
                        <a:effectLst/>
                        <a:latin typeface="Segoe UI" panose="020B0502040204020203" pitchFamily="34" charset="0"/>
                      </a:endParaRPr>
                    </a:p>
                  </a:txBody>
                  <a:tcPr marL="110509" marR="110509" marT="55255" marB="55255">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CDE4BD"/>
                    </a:solidFill>
                  </a:tcPr>
                </a:tc>
                <a:tc>
                  <a:txBody>
                    <a:bodyPr/>
                    <a:lstStyle/>
                    <a:p>
                      <a:pPr marL="0" marR="0" indent="0" algn="ctr" rtl="0" fontAlgn="base">
                        <a:lnSpc>
                          <a:spcPts val="1050"/>
                        </a:lnSpc>
                        <a:buNone/>
                      </a:pPr>
                      <a:r>
                        <a:rPr lang="en-GB" sz="700" b="1" i="0">
                          <a:solidFill>
                            <a:srgbClr val="000000"/>
                          </a:solidFill>
                          <a:effectLst/>
                          <a:latin typeface="Calibri" panose="020F0502020204030204" pitchFamily="34" charset="0"/>
                        </a:rPr>
                        <a:t>Supporting evidence</a:t>
                      </a:r>
                      <a:endParaRPr lang="en-US" sz="900" b="0" i="0">
                        <a:solidFill>
                          <a:srgbClr val="000000"/>
                        </a:solidFill>
                        <a:effectLst/>
                        <a:latin typeface="Segoe UI" panose="020B0502040204020203" pitchFamily="34" charset="0"/>
                      </a:endParaRPr>
                    </a:p>
                  </a:txBody>
                  <a:tcPr marL="110509" marR="110509" marT="55255" marB="55255">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CDE4BD"/>
                    </a:solidFill>
                  </a:tcPr>
                </a:tc>
                <a:tc>
                  <a:txBody>
                    <a:bodyPr/>
                    <a:lstStyle/>
                    <a:p>
                      <a:pPr marL="0" marR="0" indent="0" algn="ctr" rtl="0" fontAlgn="base">
                        <a:lnSpc>
                          <a:spcPts val="1050"/>
                        </a:lnSpc>
                        <a:buNone/>
                      </a:pPr>
                      <a:r>
                        <a:rPr lang="en-US" sz="700" b="1" i="0">
                          <a:solidFill>
                            <a:srgbClr val="000000"/>
                          </a:solidFill>
                          <a:effectLst/>
                          <a:latin typeface="Calibri" panose="020F0502020204030204" pitchFamily="34" charset="0"/>
                        </a:rPr>
                        <a:t>Approx. cost</a:t>
                      </a:r>
                      <a:endParaRPr lang="en-GB" sz="900" b="0" i="0">
                        <a:solidFill>
                          <a:srgbClr val="000000"/>
                        </a:solidFill>
                        <a:effectLst/>
                        <a:latin typeface="Segoe UI" panose="020B0502040204020203" pitchFamily="34" charset="0"/>
                      </a:endParaRPr>
                    </a:p>
                  </a:txBody>
                  <a:tcPr marL="110509" marR="110509" marT="55255" marB="55255">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CDE4BD"/>
                    </a:solidFill>
                  </a:tcPr>
                </a:tc>
                <a:extLst>
                  <a:ext uri="{0D108BD9-81ED-4DB2-BD59-A6C34878D82A}">
                    <a16:rowId xmlns:a16="http://schemas.microsoft.com/office/drawing/2014/main" val="3788426372"/>
                  </a:ext>
                </a:extLst>
              </a:tr>
              <a:tr h="1339767">
                <a:tc>
                  <a:txBody>
                    <a:bodyPr/>
                    <a:lstStyle/>
                    <a:p>
                      <a:pPr marL="0" marR="0" indent="0" algn="ctr" rtl="0" fontAlgn="base">
                        <a:lnSpc>
                          <a:spcPts val="750"/>
                        </a:lnSpc>
                        <a:buNone/>
                      </a:pPr>
                      <a:r>
                        <a:rPr lang="en-US" sz="650" b="1" i="0">
                          <a:solidFill>
                            <a:srgbClr val="000000"/>
                          </a:solidFill>
                          <a:effectLst/>
                          <a:latin typeface="Calibri"/>
                        </a:rPr>
                        <a:t>Evaluate</a:t>
                      </a:r>
                      <a:r>
                        <a:rPr lang="en-US" sz="700" b="1" i="0" dirty="0">
                          <a:solidFill>
                            <a:srgbClr val="000000"/>
                          </a:solidFill>
                          <a:effectLst/>
                          <a:latin typeface="Calibri"/>
                        </a:rPr>
                        <a:t> </a:t>
                      </a:r>
                      <a:r>
                        <a:rPr lang="en-US" sz="500" b="1" i="0">
                          <a:solidFill>
                            <a:srgbClr val="000000"/>
                          </a:solidFill>
                          <a:effectLst/>
                          <a:latin typeface="Calibri"/>
                        </a:rPr>
                        <a:t>(Complete in July)</a:t>
                      </a:r>
                      <a:endParaRPr lang="en-US" sz="900" b="0" i="0">
                        <a:solidFill>
                          <a:srgbClr val="000000"/>
                        </a:solidFill>
                        <a:effectLst/>
                        <a:latin typeface="Calibri"/>
                      </a:endParaRPr>
                    </a:p>
                  </a:txBody>
                  <a:tcPr marL="110509" marR="110509" marT="55255" marB="55255">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tc>
                  <a:txBody>
                    <a:bodyPr/>
                    <a:lstStyle/>
                    <a:p>
                      <a:pPr lvl="0" algn="l">
                        <a:lnSpc>
                          <a:spcPct val="100000"/>
                        </a:lnSpc>
                        <a:spcBef>
                          <a:spcPts val="0"/>
                        </a:spcBef>
                        <a:spcAft>
                          <a:spcPts val="0"/>
                        </a:spcAft>
                        <a:buNone/>
                      </a:pPr>
                      <a:r>
                        <a:rPr lang="en-US" sz="600" b="0" i="0" u="none" strike="noStrike" noProof="0">
                          <a:solidFill>
                            <a:srgbClr val="000000"/>
                          </a:solidFill>
                          <a:effectLst/>
                          <a:latin typeface="Segoe UI"/>
                          <a:cs typeface="Segoe UI"/>
                        </a:rPr>
                        <a:t>Pupil participation in physical activity has increased significantly through the provision of high-quality lunchtime and after-school sports clubs led by specialist coaches. More pupils are engaging regularly in a wider range of sports, developing their skills, confidence and enjoyment of physical activity. </a:t>
                      </a:r>
                      <a:endParaRPr lang="en-US" sz="600"/>
                    </a:p>
                    <a:p>
                      <a:pPr marL="0" marR="0" lvl="0" indent="0" algn="l">
                        <a:lnSpc>
                          <a:spcPts val="900"/>
                        </a:lnSpc>
                        <a:buNone/>
                      </a:pPr>
                      <a:endParaRPr lang="en-US" sz="600" b="0" i="1" u="none" strike="noStrike" dirty="0">
                        <a:solidFill>
                          <a:srgbClr val="000000"/>
                        </a:solidFill>
                        <a:effectLst/>
                        <a:latin typeface="Calibri"/>
                      </a:endParaRPr>
                    </a:p>
                  </a:txBody>
                  <a:tcPr marL="110509" marR="110509" marT="55255" marB="55255">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tc>
                  <a:txBody>
                    <a:bodyPr/>
                    <a:lstStyle/>
                    <a:p>
                      <a:pPr lvl="0" algn="l">
                        <a:lnSpc>
                          <a:spcPct val="100000"/>
                        </a:lnSpc>
                        <a:spcBef>
                          <a:spcPts val="0"/>
                        </a:spcBef>
                        <a:spcAft>
                          <a:spcPts val="0"/>
                        </a:spcAft>
                        <a:buNone/>
                      </a:pPr>
                      <a:r>
                        <a:rPr lang="en-US" sz="600" b="0" i="0" u="none" strike="noStrike" noProof="0" dirty="0">
                          <a:solidFill>
                            <a:srgbClr val="000000"/>
                          </a:solidFill>
                          <a:effectLst/>
                          <a:latin typeface="Segoe UI"/>
                          <a:cs typeface="Segoe UI"/>
                        </a:rPr>
                        <a:t>Yes. The use of specialist sports coaches has helped to establish a consistent </a:t>
                      </a:r>
                      <a:r>
                        <a:rPr lang="en-US" sz="600" b="0" i="0" u="none" strike="noStrike" noProof="0" dirty="0" err="1">
                          <a:solidFill>
                            <a:srgbClr val="000000"/>
                          </a:solidFill>
                          <a:effectLst/>
                          <a:latin typeface="Segoe UI"/>
                          <a:cs typeface="Segoe UI"/>
                        </a:rPr>
                        <a:t>programme</a:t>
                      </a:r>
                      <a:r>
                        <a:rPr lang="en-US" sz="600" b="0" i="0" u="none" strike="noStrike" noProof="0" dirty="0">
                          <a:solidFill>
                            <a:srgbClr val="000000"/>
                          </a:solidFill>
                          <a:effectLst/>
                          <a:latin typeface="Segoe UI"/>
                          <a:cs typeface="Segoe UI"/>
                        </a:rPr>
                        <a:t> of lunchtime and after-school activities that can be maintained year on year. Strong pupil engagement and regular attendance demonstrate ongoing demand for the provision. Coaches work alongside school staff to share expertise and enhance capacity within the school.</a:t>
                      </a:r>
                      <a:endParaRPr lang="en-US" sz="600" dirty="0"/>
                    </a:p>
                    <a:p>
                      <a:pPr marL="0" marR="0" lvl="0" indent="0" algn="l">
                        <a:lnSpc>
                          <a:spcPts val="900"/>
                        </a:lnSpc>
                        <a:buNone/>
                      </a:pPr>
                      <a:endParaRPr lang="en-US" sz="600" b="0" i="0" u="none" strike="noStrike" dirty="0">
                        <a:solidFill>
                          <a:srgbClr val="000000"/>
                        </a:solidFill>
                        <a:effectLst/>
                        <a:latin typeface="Segoe UI"/>
                      </a:endParaRPr>
                    </a:p>
                  </a:txBody>
                  <a:tcPr marL="110509" marR="110509" marT="55255" marB="55255">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tc>
                  <a:txBody>
                    <a:bodyPr/>
                    <a:lstStyle/>
                    <a:p>
                      <a:pPr marL="171450" lvl="0" indent="-171450" algn="l">
                        <a:lnSpc>
                          <a:spcPct val="100000"/>
                        </a:lnSpc>
                        <a:spcBef>
                          <a:spcPts val="0"/>
                        </a:spcBef>
                        <a:spcAft>
                          <a:spcPts val="0"/>
                        </a:spcAft>
                        <a:buFont typeface="Arial"/>
                        <a:buChar char="•"/>
                      </a:pPr>
                      <a:r>
                        <a:rPr lang="en-US" sz="600" b="0" i="0" u="none" strike="noStrike" noProof="0">
                          <a:solidFill>
                            <a:srgbClr val="000000"/>
                          </a:solidFill>
                          <a:effectLst/>
                          <a:latin typeface="Segoe UI"/>
                          <a:cs typeface="Segoe UI"/>
                        </a:rPr>
                        <a:t>Participation data demonstrates that a greater number of pupils are accessing extracurricular sporting opportunities, including those who were previously less active.</a:t>
                      </a:r>
                      <a:endParaRPr lang="en-US" sz="600"/>
                    </a:p>
                    <a:p>
                      <a:pPr marL="171450" lvl="0" indent="-171450" algn="l">
                        <a:lnSpc>
                          <a:spcPct val="100000"/>
                        </a:lnSpc>
                        <a:spcBef>
                          <a:spcPts val="0"/>
                        </a:spcBef>
                        <a:spcAft>
                          <a:spcPts val="0"/>
                        </a:spcAft>
                        <a:buFont typeface="Arial"/>
                        <a:buChar char="•"/>
                      </a:pPr>
                      <a:r>
                        <a:rPr lang="en-US" sz="600" b="0" i="0" u="none" strike="noStrike" noProof="0">
                          <a:solidFill>
                            <a:srgbClr val="000000"/>
                          </a:solidFill>
                          <a:effectLst/>
                          <a:latin typeface="Segoe UI"/>
                          <a:cs typeface="Segoe UI"/>
                        </a:rPr>
                        <a:t>Pupil voice surveys and feedback indicate increased enjoyment, confidence and willingness to take part in physical activity.</a:t>
                      </a:r>
                      <a:endParaRPr lang="en-US" sz="600"/>
                    </a:p>
                    <a:p>
                      <a:pPr marL="171450" lvl="0" indent="-171450" algn="l">
                        <a:lnSpc>
                          <a:spcPct val="100000"/>
                        </a:lnSpc>
                        <a:spcBef>
                          <a:spcPts val="0"/>
                        </a:spcBef>
                        <a:spcAft>
                          <a:spcPts val="0"/>
                        </a:spcAft>
                        <a:buFont typeface="Arial"/>
                        <a:buChar char="•"/>
                      </a:pPr>
                      <a:r>
                        <a:rPr lang="en-US" sz="600" b="0" i="0" u="none" strike="noStrike" noProof="0">
                          <a:solidFill>
                            <a:srgbClr val="000000"/>
                          </a:solidFill>
                          <a:effectLst/>
                          <a:latin typeface="Segoe UI"/>
                          <a:cs typeface="Segoe UI"/>
                        </a:rPr>
                        <a:t>Observations from specialist coaches and staff show improvements in pupils' sporting skills, teamwork, resilience and engagement.</a:t>
                      </a:r>
                      <a:endParaRPr lang="en-US" sz="600"/>
                    </a:p>
                    <a:p>
                      <a:pPr marL="0" marR="0" lvl="0" indent="0" algn="l">
                        <a:lnSpc>
                          <a:spcPts val="900"/>
                        </a:lnSpc>
                        <a:buNone/>
                      </a:pPr>
                      <a:endParaRPr lang="en-US" sz="600" b="0" i="0" u="none" strike="noStrike" dirty="0">
                        <a:solidFill>
                          <a:srgbClr val="000000"/>
                        </a:solidFill>
                        <a:effectLst/>
                        <a:latin typeface="Segoe UI"/>
                      </a:endParaRPr>
                    </a:p>
                  </a:txBody>
                  <a:tcPr marL="110509" marR="110509" marT="55255" marB="55255">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tc>
                  <a:txBody>
                    <a:bodyPr/>
                    <a:lstStyle/>
                    <a:p>
                      <a:pPr marL="0" marR="0" indent="0" algn="l" rtl="0" fontAlgn="base">
                        <a:lnSpc>
                          <a:spcPts val="900"/>
                        </a:lnSpc>
                        <a:buNone/>
                      </a:pPr>
                      <a:r>
                        <a:rPr lang="en-US" sz="600" b="0" i="0">
                          <a:solidFill>
                            <a:srgbClr val="000000"/>
                          </a:solidFill>
                          <a:effectLst/>
                          <a:latin typeface="Calibri"/>
                        </a:rPr>
                        <a:t>£6000</a:t>
                      </a:r>
                      <a:endParaRPr lang="en-US" sz="600" b="0" i="0" dirty="0">
                        <a:solidFill>
                          <a:srgbClr val="000000"/>
                        </a:solidFill>
                        <a:effectLst/>
                        <a:latin typeface="Calibri"/>
                      </a:endParaRPr>
                    </a:p>
                  </a:txBody>
                  <a:tcPr marL="110509" marR="110509" marT="55255" marB="55255">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810961009"/>
                  </a:ext>
                </a:extLst>
              </a:tr>
            </a:tbl>
          </a:graphicData>
        </a:graphic>
      </p:graphicFrame>
    </p:spTree>
    <p:extLst>
      <p:ext uri="{BB962C8B-B14F-4D97-AF65-F5344CB8AC3E}">
        <p14:creationId xmlns:p14="http://schemas.microsoft.com/office/powerpoint/2010/main" val="3634332924"/>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6ad9c202-6621-467e-8bb9-ce02d7e1069c" xsi:nil="true"/>
    <lcf76f155ced4ddcb4097134ff3c332f xmlns="72e0e181-913c-456b-80cc-02e2a3641c96">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9FF41363197F9042A87C7A1104030C47" ma:contentTypeVersion="16" ma:contentTypeDescription="Create a new document." ma:contentTypeScope="" ma:versionID="4e67fa5e04926477802898899a22e934">
  <xsd:schema xmlns:xsd="http://www.w3.org/2001/XMLSchema" xmlns:xs="http://www.w3.org/2001/XMLSchema" xmlns:p="http://schemas.microsoft.com/office/2006/metadata/properties" xmlns:ns2="72e0e181-913c-456b-80cc-02e2a3641c96" xmlns:ns3="6ad9c202-6621-467e-8bb9-ce02d7e1069c" targetNamespace="http://schemas.microsoft.com/office/2006/metadata/properties" ma:root="true" ma:fieldsID="6d881ba8716d08527d7b480dd5ebcdfc" ns2:_="" ns3:_="">
    <xsd:import namespace="72e0e181-913c-456b-80cc-02e2a3641c96"/>
    <xsd:import namespace="6ad9c202-6621-467e-8bb9-ce02d7e1069c"/>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3:SharedWithUsers" minOccurs="0"/>
                <xsd:element ref="ns3:SharedWithDetails" minOccurs="0"/>
                <xsd:element ref="ns2:MediaServiceObjectDetectorVersions" minOccurs="0"/>
                <xsd:element ref="ns2:MediaServiceLocation"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2e0e181-913c-456b-80cc-02e2a3641c9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dexed="true" ma:internalName="MediaServiceDateTaken" ma:readOnly="true">
      <xsd:simpleType>
        <xsd:restriction base="dms:Text"/>
      </xsd:simpleType>
    </xsd:element>
    <xsd:element name="MediaLengthInSeconds" ma:index="11" nillable="true" ma:displayName="MediaLengthInSeconds" ma:hidden="true" ma:internalName="MediaLengthInSeconds" ma:readOnly="true">
      <xsd:simpleType>
        <xsd:restriction base="dms:Unknown"/>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50215632-5be7-42aa-b53d-19e489374180"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bjectDetectorVersions" ma:index="20" nillable="true" ma:displayName="MediaServiceObjectDetectorVersions" ma:description="" ma:hidden="true" ma:indexed="true" ma:internalName="MediaServiceObjectDetectorVersions" ma:readOnly="true">
      <xsd:simpleType>
        <xsd:restriction base="dms:Text"/>
      </xsd:simpleType>
    </xsd:element>
    <xsd:element name="MediaServiceLocation" ma:index="21" nillable="true" ma:displayName="Location" ma:description="" ma:indexed="true" ma:internalName="MediaServiceLocation"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6ad9c202-6621-467e-8bb9-ce02d7e1069c"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b70504b7-ddc1-47ad-a189-f0e1d03fc141}" ma:internalName="TaxCatchAll" ma:showField="CatchAllData" ma:web="6ad9c202-6621-467e-8bb9-ce02d7e1069c">
      <xsd:complexType>
        <xsd:complexContent>
          <xsd:extension base="dms:MultiChoiceLookup">
            <xsd:sequence>
              <xsd:element name="Value" type="dms:Lookup" maxOccurs="unbounded" minOccurs="0" nillable="true"/>
            </xsd:sequence>
          </xsd:extension>
        </xsd:complexContent>
      </xsd:complexType>
    </xsd:element>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4518659-7635-4A67-8E6F-2C3BED97E4FE}">
  <ds:schemaRefs>
    <ds:schemaRef ds:uri="http://schemas.microsoft.com/sharepoint/v3/contenttype/forms"/>
  </ds:schemaRefs>
</ds:datastoreItem>
</file>

<file path=customXml/itemProps2.xml><?xml version="1.0" encoding="utf-8"?>
<ds:datastoreItem xmlns:ds="http://schemas.openxmlformats.org/officeDocument/2006/customXml" ds:itemID="{E647A852-5537-40F6-8879-471369B503EC}">
  <ds:schemaRefs>
    <ds:schemaRef ds:uri="http://schemas.microsoft.com/office/2006/metadata/properties"/>
    <ds:schemaRef ds:uri="http://schemas.microsoft.com/office/infopath/2007/PartnerControls"/>
    <ds:schemaRef ds:uri="6ad9c202-6621-467e-8bb9-ce02d7e1069c"/>
    <ds:schemaRef ds:uri="72e0e181-913c-456b-80cc-02e2a3641c96"/>
  </ds:schemaRefs>
</ds:datastoreItem>
</file>

<file path=customXml/itemProps3.xml><?xml version="1.0" encoding="utf-8"?>
<ds:datastoreItem xmlns:ds="http://schemas.openxmlformats.org/officeDocument/2006/customXml" ds:itemID="{8C66453F-E2A5-476C-A596-413B0452666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2e0e181-913c-456b-80cc-02e2a3641c96"/>
    <ds:schemaRef ds:uri="6ad9c202-6621-467e-8bb9-ce02d7e1069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0</TotalTime>
  <Words>2553</Words>
  <Application>Microsoft Office PowerPoint</Application>
  <PresentationFormat>Custom</PresentationFormat>
  <Paragraphs>249</Paragraphs>
  <Slides>12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Aptos</vt:lpstr>
      <vt:lpstr>Aptos Display</vt:lpstr>
      <vt:lpstr>Arial</vt:lpstr>
      <vt:lpstr>Calibri</vt:lpstr>
      <vt:lpstr>Segoe UI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David Rock</dc:creator>
  <cp:lastModifiedBy>G Canty</cp:lastModifiedBy>
  <cp:revision>194</cp:revision>
  <dcterms:created xsi:type="dcterms:W3CDTF">2025-10-08T18:09:30Z</dcterms:created>
  <dcterms:modified xsi:type="dcterms:W3CDTF">2026-07-23T15:52:41Z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0x0101009FF41363197F9042A87C7A1104030C47</vt:lpwstr>
  </property>
  <property fmtid="{D5CDD505-2E9C-101B-9397-08002B2CF9AE}" pid="3" name="MediaServiceImageTags">
    <vt:lpwstr/>
  </property>
</Properties>
</file>